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88" r:id="rId1"/>
  </p:sldMasterIdLst>
  <p:notesMasterIdLst>
    <p:notesMasterId r:id="rId58"/>
  </p:notesMasterIdLst>
  <p:handoutMasterIdLst>
    <p:handoutMasterId r:id="rId59"/>
  </p:handoutMasterIdLst>
  <p:sldIdLst>
    <p:sldId id="256" r:id="rId2"/>
    <p:sldId id="546" r:id="rId3"/>
    <p:sldId id="380" r:id="rId4"/>
    <p:sldId id="549" r:id="rId5"/>
    <p:sldId id="497" r:id="rId6"/>
    <p:sldId id="547" r:id="rId7"/>
    <p:sldId id="516" r:id="rId8"/>
    <p:sldId id="517" r:id="rId9"/>
    <p:sldId id="548" r:id="rId10"/>
    <p:sldId id="508" r:id="rId11"/>
    <p:sldId id="510" r:id="rId12"/>
    <p:sldId id="511" r:id="rId13"/>
    <p:sldId id="512" r:id="rId14"/>
    <p:sldId id="513" r:id="rId15"/>
    <p:sldId id="509" r:id="rId16"/>
    <p:sldId id="514" r:id="rId17"/>
    <p:sldId id="550" r:id="rId18"/>
    <p:sldId id="522" r:id="rId19"/>
    <p:sldId id="551" r:id="rId20"/>
    <p:sldId id="489" r:id="rId21"/>
    <p:sldId id="490" r:id="rId22"/>
    <p:sldId id="491" r:id="rId23"/>
    <p:sldId id="515" r:id="rId24"/>
    <p:sldId id="518" r:id="rId25"/>
    <p:sldId id="523" r:id="rId26"/>
    <p:sldId id="524" r:id="rId27"/>
    <p:sldId id="525" r:id="rId28"/>
    <p:sldId id="526" r:id="rId29"/>
    <p:sldId id="537" r:id="rId30"/>
    <p:sldId id="538" r:id="rId31"/>
    <p:sldId id="539" r:id="rId32"/>
    <p:sldId id="540" r:id="rId33"/>
    <p:sldId id="541" r:id="rId34"/>
    <p:sldId id="542" r:id="rId35"/>
    <p:sldId id="544" r:id="rId36"/>
    <p:sldId id="543" r:id="rId37"/>
    <p:sldId id="545" r:id="rId38"/>
    <p:sldId id="552" r:id="rId39"/>
    <p:sldId id="507" r:id="rId40"/>
    <p:sldId id="492" r:id="rId41"/>
    <p:sldId id="498" r:id="rId42"/>
    <p:sldId id="553" r:id="rId43"/>
    <p:sldId id="502" r:id="rId44"/>
    <p:sldId id="499" r:id="rId45"/>
    <p:sldId id="527" r:id="rId46"/>
    <p:sldId id="529" r:id="rId47"/>
    <p:sldId id="530" r:id="rId48"/>
    <p:sldId id="533" r:id="rId49"/>
    <p:sldId id="531" r:id="rId50"/>
    <p:sldId id="534" r:id="rId51"/>
    <p:sldId id="535" r:id="rId52"/>
    <p:sldId id="532" r:id="rId53"/>
    <p:sldId id="536" r:id="rId54"/>
    <p:sldId id="528" r:id="rId55"/>
    <p:sldId id="504" r:id="rId56"/>
    <p:sldId id="554" r:id="rId57"/>
  </p:sldIdLst>
  <p:sldSz cx="12192000" cy="6858000"/>
  <p:notesSz cx="7010400" cy="9296400"/>
  <p:custDataLst>
    <p:tags r:id="rId6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8452" autoAdjust="0"/>
  </p:normalViewPr>
  <p:slideViewPr>
    <p:cSldViewPr snapToGrid="0">
      <p:cViewPr varScale="1">
        <p:scale>
          <a:sx n="102" d="100"/>
          <a:sy n="102" d="100"/>
        </p:scale>
        <p:origin x="900" y="102"/>
      </p:cViewPr>
      <p:guideLst>
        <p:guide orient="horz" pos="2160"/>
        <p:guide pos="3840"/>
      </p:guideLst>
    </p:cSldViewPr>
  </p:slideViewPr>
  <p:notesTextViewPr>
    <p:cViewPr>
      <p:scale>
        <a:sx n="3" d="2"/>
        <a:sy n="3" d="2"/>
      </p:scale>
      <p:origin x="0" y="0"/>
    </p:cViewPr>
  </p:notesTextViewPr>
  <p:sorterViewPr>
    <p:cViewPr>
      <p:scale>
        <a:sx n="100" d="100"/>
        <a:sy n="100" d="100"/>
      </p:scale>
      <p:origin x="0" y="7050"/>
    </p:cViewPr>
  </p:sorter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BCD10744-502D-4530-AB21-7675399ECE52}" type="datetimeFigureOut">
              <a:rPr lang="en-US" smtClean="0"/>
              <a:t>8/4/2022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CB3407A-BBD3-493A-8B18-C1C41E21F3AA}" type="slidenum">
              <a:rPr lang="en-US" smtClean="0"/>
              <a:t>‹#›</a:t>
            </a:fld>
            <a:endParaRPr lang="en-US"/>
          </a:p>
        </p:txBody>
      </p:sp>
    </p:spTree>
    <p:extLst>
      <p:ext uri="{BB962C8B-B14F-4D97-AF65-F5344CB8AC3E}">
        <p14:creationId xmlns:p14="http://schemas.microsoft.com/office/powerpoint/2010/main" val="3583755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5456CEB-1653-4B4D-9C8F-23608CA9CBF2}" type="datetimeFigureOut">
              <a:rPr lang="en-US" smtClean="0"/>
              <a:t>8/4/2022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90A8220-2428-4616-8A0F-A1444AA6E4CF}" type="slidenum">
              <a:rPr lang="en-US" smtClean="0"/>
              <a:t>‹#›</a:t>
            </a:fld>
            <a:endParaRPr lang="en-US"/>
          </a:p>
        </p:txBody>
      </p:sp>
    </p:spTree>
    <p:extLst>
      <p:ext uri="{BB962C8B-B14F-4D97-AF65-F5344CB8AC3E}">
        <p14:creationId xmlns:p14="http://schemas.microsoft.com/office/powerpoint/2010/main" val="4071947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 we care?</a:t>
            </a:r>
            <a:endParaRPr lang="en-US" dirty="0"/>
          </a:p>
        </p:txBody>
      </p:sp>
      <p:sp>
        <p:nvSpPr>
          <p:cNvPr id="4" name="Slide Number Placeholder 3"/>
          <p:cNvSpPr>
            <a:spLocks noGrp="1"/>
          </p:cNvSpPr>
          <p:nvPr>
            <p:ph type="sldNum" sz="quarter" idx="10"/>
          </p:nvPr>
        </p:nvSpPr>
        <p:spPr/>
        <p:txBody>
          <a:bodyPr/>
          <a:lstStyle/>
          <a:p>
            <a:fld id="{390A8220-2428-4616-8A0F-A1444AA6E4CF}" type="slidenum">
              <a:rPr lang="en-US" smtClean="0"/>
              <a:t>1</a:t>
            </a:fld>
            <a:endParaRPr lang="en-US"/>
          </a:p>
        </p:txBody>
      </p:sp>
    </p:spTree>
    <p:extLst>
      <p:ext uri="{BB962C8B-B14F-4D97-AF65-F5344CB8AC3E}">
        <p14:creationId xmlns:p14="http://schemas.microsoft.com/office/powerpoint/2010/main" val="2751708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a:t>
            </a:r>
            <a:r>
              <a:rPr lang="en-US" baseline="0" dirty="0" smtClean="0"/>
              <a:t> that sounds nice….except! ….</a:t>
            </a:r>
            <a:endParaRPr lang="en-US" dirty="0"/>
          </a:p>
        </p:txBody>
      </p:sp>
      <p:sp>
        <p:nvSpPr>
          <p:cNvPr id="4" name="Slide Number Placeholder 3"/>
          <p:cNvSpPr>
            <a:spLocks noGrp="1"/>
          </p:cNvSpPr>
          <p:nvPr>
            <p:ph type="sldNum" sz="quarter" idx="10"/>
          </p:nvPr>
        </p:nvSpPr>
        <p:spPr/>
        <p:txBody>
          <a:bodyPr/>
          <a:lstStyle/>
          <a:p>
            <a:fld id="{390A8220-2428-4616-8A0F-A1444AA6E4CF}" type="slidenum">
              <a:rPr lang="en-US" smtClean="0"/>
              <a:t>16</a:t>
            </a:fld>
            <a:endParaRPr lang="en-US"/>
          </a:p>
        </p:txBody>
      </p:sp>
    </p:spTree>
    <p:extLst>
      <p:ext uri="{BB962C8B-B14F-4D97-AF65-F5344CB8AC3E}">
        <p14:creationId xmlns:p14="http://schemas.microsoft.com/office/powerpoint/2010/main" val="3889816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a:t>
            </a:r>
            <a:r>
              <a:rPr lang="en-US" baseline="0" dirty="0" smtClean="0"/>
              <a:t> that sounds nice….except! ….</a:t>
            </a:r>
            <a:endParaRPr lang="en-US" dirty="0"/>
          </a:p>
        </p:txBody>
      </p:sp>
      <p:sp>
        <p:nvSpPr>
          <p:cNvPr id="4" name="Slide Number Placeholder 3"/>
          <p:cNvSpPr>
            <a:spLocks noGrp="1"/>
          </p:cNvSpPr>
          <p:nvPr>
            <p:ph type="sldNum" sz="quarter" idx="10"/>
          </p:nvPr>
        </p:nvSpPr>
        <p:spPr/>
        <p:txBody>
          <a:bodyPr/>
          <a:lstStyle/>
          <a:p>
            <a:fld id="{390A8220-2428-4616-8A0F-A1444AA6E4CF}" type="slidenum">
              <a:rPr lang="en-US" smtClean="0"/>
              <a:t>17</a:t>
            </a:fld>
            <a:endParaRPr lang="en-US"/>
          </a:p>
        </p:txBody>
      </p:sp>
    </p:spTree>
    <p:extLst>
      <p:ext uri="{BB962C8B-B14F-4D97-AF65-F5344CB8AC3E}">
        <p14:creationId xmlns:p14="http://schemas.microsoft.com/office/powerpoint/2010/main" val="1746061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0A8220-2428-4616-8A0F-A1444AA6E4CF}" type="slidenum">
              <a:rPr lang="en-US" smtClean="0"/>
              <a:t>18</a:t>
            </a:fld>
            <a:endParaRPr lang="en-US"/>
          </a:p>
        </p:txBody>
      </p:sp>
    </p:spTree>
    <p:extLst>
      <p:ext uri="{BB962C8B-B14F-4D97-AF65-F5344CB8AC3E}">
        <p14:creationId xmlns:p14="http://schemas.microsoft.com/office/powerpoint/2010/main" val="1289183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here’s some advice that I found from one of our friends</a:t>
            </a:r>
            <a:r>
              <a:rPr lang="en-US" baseline="0" dirty="0" smtClean="0"/>
              <a:t> in the Plaintiff’s bar’s website. The article was “3 Facts About Medical Malpractice Claims We Bet you Didn’t Know” and take a look at the second fact.</a:t>
            </a:r>
          </a:p>
          <a:p>
            <a:endParaRPr lang="en-US" baseline="0" dirty="0" smtClean="0"/>
          </a:p>
          <a:p>
            <a:r>
              <a:rPr lang="en-US" baseline="0" dirty="0" smtClean="0"/>
              <a:t>Of course, Plaintiff’s goal is to get their entire judgment—insurance be damned!</a:t>
            </a:r>
            <a:endParaRPr lang="en-US" dirty="0"/>
          </a:p>
        </p:txBody>
      </p:sp>
      <p:sp>
        <p:nvSpPr>
          <p:cNvPr id="4" name="Slide Number Placeholder 3"/>
          <p:cNvSpPr>
            <a:spLocks noGrp="1"/>
          </p:cNvSpPr>
          <p:nvPr>
            <p:ph type="sldNum" sz="quarter" idx="10"/>
          </p:nvPr>
        </p:nvSpPr>
        <p:spPr/>
        <p:txBody>
          <a:bodyPr/>
          <a:lstStyle/>
          <a:p>
            <a:fld id="{390A8220-2428-4616-8A0F-A1444AA6E4CF}" type="slidenum">
              <a:rPr lang="en-US" smtClean="0"/>
              <a:t>19</a:t>
            </a:fld>
            <a:endParaRPr lang="en-US"/>
          </a:p>
        </p:txBody>
      </p:sp>
    </p:spTree>
    <p:extLst>
      <p:ext uri="{BB962C8B-B14F-4D97-AF65-F5344CB8AC3E}">
        <p14:creationId xmlns:p14="http://schemas.microsoft.com/office/powerpoint/2010/main" val="4067723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Double</a:t>
            </a:r>
            <a:r>
              <a:rPr lang="en-US" baseline="0" dirty="0" smtClean="0"/>
              <a:t> recovery=ok. </a:t>
            </a:r>
            <a:r>
              <a:rPr lang="en-US" i="1" baseline="0" dirty="0" smtClean="0"/>
              <a:t>See Volunteers of Am. Colorado Branch v. </a:t>
            </a:r>
            <a:r>
              <a:rPr lang="en-US" i="1" baseline="0" dirty="0" err="1" smtClean="0"/>
              <a:t>Gardenswartz</a:t>
            </a:r>
            <a:r>
              <a:rPr lang="en-US" i="1" baseline="0" dirty="0" smtClean="0"/>
              <a:t>, </a:t>
            </a:r>
            <a:r>
              <a:rPr lang="en-US" i="0" baseline="0" dirty="0" smtClean="0"/>
              <a:t>242 P.3d 1080, 1083 (Colo. 2010)</a:t>
            </a:r>
          </a:p>
          <a:p>
            <a:endParaRPr lang="en-US" i="0" baseline="0" dirty="0" smtClean="0"/>
          </a:p>
          <a:p>
            <a:r>
              <a:rPr lang="en-US" i="0" baseline="0" dirty="0" smtClean="0"/>
              <a:t>Written off or </a:t>
            </a:r>
            <a:r>
              <a:rPr lang="en-US" i="0" baseline="0" dirty="0" err="1" smtClean="0"/>
              <a:t>disounted</a:t>
            </a:r>
            <a:r>
              <a:rPr lang="en-US" i="0" baseline="0" dirty="0" smtClean="0"/>
              <a:t>=ok. </a:t>
            </a:r>
            <a:r>
              <a:rPr lang="en-US" i="1" baseline="0" dirty="0" smtClean="0"/>
              <a:t>Volunteers of Am. Colo. Branch v. </a:t>
            </a:r>
            <a:r>
              <a:rPr lang="en-US" i="1" baseline="0" dirty="0" err="1" smtClean="0"/>
              <a:t>Gardenswartz</a:t>
            </a:r>
            <a:r>
              <a:rPr lang="en-US" i="0" baseline="0" dirty="0" smtClean="0"/>
              <a:t>, 242 P.3d 1080, 1088 (Colo. 2010) (holding write-offs to his medical bills by plaintiff's health care provider “were a direct result of the benefits negotiated by his health insurance company, which is a source independent of the </a:t>
            </a:r>
            <a:r>
              <a:rPr lang="en-US" i="0" baseline="0" dirty="0" err="1" smtClean="0"/>
              <a:t>tortfeasor</a:t>
            </a:r>
            <a:r>
              <a:rPr lang="en-US" i="0" baseline="0" dirty="0" smtClean="0"/>
              <a:t>)</a:t>
            </a:r>
            <a:endParaRPr lang="en-US" i="0" dirty="0"/>
          </a:p>
        </p:txBody>
      </p:sp>
      <p:sp>
        <p:nvSpPr>
          <p:cNvPr id="4" name="Slide Number Placeholder 3"/>
          <p:cNvSpPr>
            <a:spLocks noGrp="1"/>
          </p:cNvSpPr>
          <p:nvPr>
            <p:ph type="sldNum" sz="quarter" idx="10"/>
          </p:nvPr>
        </p:nvSpPr>
        <p:spPr/>
        <p:txBody>
          <a:bodyPr/>
          <a:lstStyle/>
          <a:p>
            <a:fld id="{390A8220-2428-4616-8A0F-A1444AA6E4CF}" type="slidenum">
              <a:rPr lang="en-US" smtClean="0"/>
              <a:t>20</a:t>
            </a:fld>
            <a:endParaRPr lang="en-US"/>
          </a:p>
        </p:txBody>
      </p:sp>
    </p:spTree>
    <p:extLst>
      <p:ext uri="{BB962C8B-B14F-4D97-AF65-F5344CB8AC3E}">
        <p14:creationId xmlns:p14="http://schemas.microsoft.com/office/powerpoint/2010/main" val="2878391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0A8220-2428-4616-8A0F-A1444AA6E4CF}" type="slidenum">
              <a:rPr lang="en-US" smtClean="0"/>
              <a:t>21</a:t>
            </a:fld>
            <a:endParaRPr lang="en-US"/>
          </a:p>
        </p:txBody>
      </p:sp>
    </p:spTree>
    <p:extLst>
      <p:ext uri="{BB962C8B-B14F-4D97-AF65-F5344CB8AC3E}">
        <p14:creationId xmlns:p14="http://schemas.microsoft.com/office/powerpoint/2010/main" val="2963814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0A8220-2428-4616-8A0F-A1444AA6E4CF}" type="slidenum">
              <a:rPr lang="en-US" smtClean="0"/>
              <a:t>22</a:t>
            </a:fld>
            <a:endParaRPr lang="en-US"/>
          </a:p>
        </p:txBody>
      </p:sp>
    </p:spTree>
    <p:extLst>
      <p:ext uri="{BB962C8B-B14F-4D97-AF65-F5344CB8AC3E}">
        <p14:creationId xmlns:p14="http://schemas.microsoft.com/office/powerpoint/2010/main" val="336480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Two cases—Delta Airlines v. </a:t>
            </a:r>
            <a:r>
              <a:rPr lang="en-US" dirty="0" err="1" smtClean="0"/>
              <a:t>Scholle</a:t>
            </a:r>
            <a:r>
              <a:rPr lang="en-US" baseline="0" dirty="0" smtClean="0"/>
              <a:t> and Gill v. Waltz—decided the same </a:t>
            </a:r>
            <a:r>
              <a:rPr lang="en-US" baseline="0" dirty="0" smtClean="0"/>
              <a:t>day in 2021.</a:t>
            </a:r>
            <a:endParaRPr lang="en-US" dirty="0"/>
          </a:p>
        </p:txBody>
      </p:sp>
      <p:sp>
        <p:nvSpPr>
          <p:cNvPr id="4" name="Slide Number Placeholder 3"/>
          <p:cNvSpPr>
            <a:spLocks noGrp="1"/>
          </p:cNvSpPr>
          <p:nvPr>
            <p:ph type="sldNum" sz="quarter" idx="10"/>
          </p:nvPr>
        </p:nvSpPr>
        <p:spPr/>
        <p:txBody>
          <a:bodyPr/>
          <a:lstStyle/>
          <a:p>
            <a:fld id="{390A8220-2428-4616-8A0F-A1444AA6E4CF}" type="slidenum">
              <a:rPr lang="en-US" smtClean="0"/>
              <a:t>23</a:t>
            </a:fld>
            <a:endParaRPr lang="en-US"/>
          </a:p>
        </p:txBody>
      </p:sp>
    </p:spTree>
    <p:extLst>
      <p:ext uri="{BB962C8B-B14F-4D97-AF65-F5344CB8AC3E}">
        <p14:creationId xmlns:p14="http://schemas.microsoft.com/office/powerpoint/2010/main" val="2033395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0A8220-2428-4616-8A0F-A1444AA6E4CF}" type="slidenum">
              <a:rPr lang="en-US" smtClean="0"/>
              <a:t>24</a:t>
            </a:fld>
            <a:endParaRPr lang="en-US"/>
          </a:p>
        </p:txBody>
      </p:sp>
    </p:spTree>
    <p:extLst>
      <p:ext uri="{BB962C8B-B14F-4D97-AF65-F5344CB8AC3E}">
        <p14:creationId xmlns:p14="http://schemas.microsoft.com/office/powerpoint/2010/main" val="856881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0A8220-2428-4616-8A0F-A1444AA6E4CF}" type="slidenum">
              <a:rPr lang="en-US" smtClean="0"/>
              <a:t>25</a:t>
            </a:fld>
            <a:endParaRPr lang="en-US"/>
          </a:p>
        </p:txBody>
      </p:sp>
    </p:spTree>
    <p:extLst>
      <p:ext uri="{BB962C8B-B14F-4D97-AF65-F5344CB8AC3E}">
        <p14:creationId xmlns:p14="http://schemas.microsoft.com/office/powerpoint/2010/main" val="2601575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0A8220-2428-4616-8A0F-A1444AA6E4CF}" type="slidenum">
              <a:rPr lang="en-US" smtClean="0"/>
              <a:t>3</a:t>
            </a:fld>
            <a:endParaRPr lang="en-US"/>
          </a:p>
        </p:txBody>
      </p:sp>
    </p:spTree>
    <p:extLst>
      <p:ext uri="{BB962C8B-B14F-4D97-AF65-F5344CB8AC3E}">
        <p14:creationId xmlns:p14="http://schemas.microsoft.com/office/powerpoint/2010/main" val="7536282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0A8220-2428-4616-8A0F-A1444AA6E4CF}" type="slidenum">
              <a:rPr lang="en-US" smtClean="0"/>
              <a:t>26</a:t>
            </a:fld>
            <a:endParaRPr lang="en-US"/>
          </a:p>
        </p:txBody>
      </p:sp>
    </p:spTree>
    <p:extLst>
      <p:ext uri="{BB962C8B-B14F-4D97-AF65-F5344CB8AC3E}">
        <p14:creationId xmlns:p14="http://schemas.microsoft.com/office/powerpoint/2010/main" val="3011775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0A8220-2428-4616-8A0F-A1444AA6E4CF}" type="slidenum">
              <a:rPr lang="en-US" smtClean="0"/>
              <a:t>27</a:t>
            </a:fld>
            <a:endParaRPr lang="en-US"/>
          </a:p>
        </p:txBody>
      </p:sp>
    </p:spTree>
    <p:extLst>
      <p:ext uri="{BB962C8B-B14F-4D97-AF65-F5344CB8AC3E}">
        <p14:creationId xmlns:p14="http://schemas.microsoft.com/office/powerpoint/2010/main" val="2333687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0A8220-2428-4616-8A0F-A1444AA6E4CF}" type="slidenum">
              <a:rPr lang="en-US" smtClean="0"/>
              <a:t>28</a:t>
            </a:fld>
            <a:endParaRPr lang="en-US"/>
          </a:p>
        </p:txBody>
      </p:sp>
    </p:spTree>
    <p:extLst>
      <p:ext uri="{BB962C8B-B14F-4D97-AF65-F5344CB8AC3E}">
        <p14:creationId xmlns:p14="http://schemas.microsoft.com/office/powerpoint/2010/main" val="979418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0A8220-2428-4616-8A0F-A1444AA6E4CF}" type="slidenum">
              <a:rPr lang="en-US" smtClean="0"/>
              <a:t>29</a:t>
            </a:fld>
            <a:endParaRPr lang="en-US"/>
          </a:p>
        </p:txBody>
      </p:sp>
    </p:spTree>
    <p:extLst>
      <p:ext uri="{BB962C8B-B14F-4D97-AF65-F5344CB8AC3E}">
        <p14:creationId xmlns:p14="http://schemas.microsoft.com/office/powerpoint/2010/main" val="30894816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0A8220-2428-4616-8A0F-A1444AA6E4CF}" type="slidenum">
              <a:rPr lang="en-US" smtClean="0"/>
              <a:t>30</a:t>
            </a:fld>
            <a:endParaRPr lang="en-US"/>
          </a:p>
        </p:txBody>
      </p:sp>
    </p:spTree>
    <p:extLst>
      <p:ext uri="{BB962C8B-B14F-4D97-AF65-F5344CB8AC3E}">
        <p14:creationId xmlns:p14="http://schemas.microsoft.com/office/powerpoint/2010/main" val="22935950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0A8220-2428-4616-8A0F-A1444AA6E4CF}" type="slidenum">
              <a:rPr lang="en-US" smtClean="0"/>
              <a:t>31</a:t>
            </a:fld>
            <a:endParaRPr lang="en-US"/>
          </a:p>
        </p:txBody>
      </p:sp>
    </p:spTree>
    <p:extLst>
      <p:ext uri="{BB962C8B-B14F-4D97-AF65-F5344CB8AC3E}">
        <p14:creationId xmlns:p14="http://schemas.microsoft.com/office/powerpoint/2010/main" val="41331448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0A8220-2428-4616-8A0F-A1444AA6E4CF}" type="slidenum">
              <a:rPr lang="en-US" smtClean="0"/>
              <a:t>32</a:t>
            </a:fld>
            <a:endParaRPr lang="en-US"/>
          </a:p>
        </p:txBody>
      </p:sp>
    </p:spTree>
    <p:extLst>
      <p:ext uri="{BB962C8B-B14F-4D97-AF65-F5344CB8AC3E}">
        <p14:creationId xmlns:p14="http://schemas.microsoft.com/office/powerpoint/2010/main" val="1752825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0A8220-2428-4616-8A0F-A1444AA6E4CF}" type="slidenum">
              <a:rPr lang="en-US" smtClean="0"/>
              <a:t>33</a:t>
            </a:fld>
            <a:endParaRPr lang="en-US"/>
          </a:p>
        </p:txBody>
      </p:sp>
    </p:spTree>
    <p:extLst>
      <p:ext uri="{BB962C8B-B14F-4D97-AF65-F5344CB8AC3E}">
        <p14:creationId xmlns:p14="http://schemas.microsoft.com/office/powerpoint/2010/main" val="27007797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Shocking to hear</a:t>
            </a:r>
            <a:r>
              <a:rPr lang="en-US" baseline="0" dirty="0" smtClean="0"/>
              <a:t> that these </a:t>
            </a:r>
            <a:r>
              <a:rPr lang="en-US" baseline="0" dirty="0" err="1" smtClean="0"/>
              <a:t>grifters</a:t>
            </a:r>
            <a:r>
              <a:rPr lang="en-US" baseline="0" dirty="0" smtClean="0"/>
              <a:t> don’t confer a benefit </a:t>
            </a:r>
          </a:p>
          <a:p>
            <a:endParaRPr lang="en-US" baseline="0" dirty="0" smtClean="0"/>
          </a:p>
          <a:p>
            <a:r>
              <a:rPr lang="en-US" dirty="0" err="1" smtClean="0"/>
              <a:t>Ronquillo</a:t>
            </a:r>
            <a:r>
              <a:rPr lang="en-US" dirty="0" smtClean="0"/>
              <a:t> </a:t>
            </a:r>
            <a:r>
              <a:rPr lang="en-US" dirty="0" smtClean="0"/>
              <a:t>v. </a:t>
            </a:r>
            <a:r>
              <a:rPr lang="en-US" dirty="0" err="1" smtClean="0"/>
              <a:t>EcoClean</a:t>
            </a:r>
            <a:r>
              <a:rPr lang="en-US" dirty="0" smtClean="0"/>
              <a:t> Home </a:t>
            </a:r>
            <a:r>
              <a:rPr lang="en-US" dirty="0" err="1" smtClean="0"/>
              <a:t>Servs</a:t>
            </a:r>
            <a:r>
              <a:rPr lang="en-US" dirty="0" smtClean="0"/>
              <a:t>., Inc., 2021 CO 82, 500 P.3d 1130</a:t>
            </a:r>
            <a:endParaRPr lang="en-US" dirty="0"/>
          </a:p>
        </p:txBody>
      </p:sp>
      <p:sp>
        <p:nvSpPr>
          <p:cNvPr id="4" name="Slide Number Placeholder 3"/>
          <p:cNvSpPr>
            <a:spLocks noGrp="1"/>
          </p:cNvSpPr>
          <p:nvPr>
            <p:ph type="sldNum" sz="quarter" idx="10"/>
          </p:nvPr>
        </p:nvSpPr>
        <p:spPr/>
        <p:txBody>
          <a:bodyPr/>
          <a:lstStyle/>
          <a:p>
            <a:fld id="{390A8220-2428-4616-8A0F-A1444AA6E4CF}" type="slidenum">
              <a:rPr lang="en-US" smtClean="0"/>
              <a:t>34</a:t>
            </a:fld>
            <a:endParaRPr lang="en-US"/>
          </a:p>
        </p:txBody>
      </p:sp>
    </p:spTree>
    <p:extLst>
      <p:ext uri="{BB962C8B-B14F-4D97-AF65-F5344CB8AC3E}">
        <p14:creationId xmlns:p14="http://schemas.microsoft.com/office/powerpoint/2010/main" val="14388822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0A8220-2428-4616-8A0F-A1444AA6E4CF}" type="slidenum">
              <a:rPr lang="en-US" smtClean="0"/>
              <a:t>35</a:t>
            </a:fld>
            <a:endParaRPr lang="en-US"/>
          </a:p>
        </p:txBody>
      </p:sp>
    </p:spTree>
    <p:extLst>
      <p:ext uri="{BB962C8B-B14F-4D97-AF65-F5344CB8AC3E}">
        <p14:creationId xmlns:p14="http://schemas.microsoft.com/office/powerpoint/2010/main" val="727574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0A8220-2428-4616-8A0F-A1444AA6E4CF}" type="slidenum">
              <a:rPr lang="en-US" smtClean="0"/>
              <a:t>4</a:t>
            </a:fld>
            <a:endParaRPr lang="en-US"/>
          </a:p>
        </p:txBody>
      </p:sp>
    </p:spTree>
    <p:extLst>
      <p:ext uri="{BB962C8B-B14F-4D97-AF65-F5344CB8AC3E}">
        <p14:creationId xmlns:p14="http://schemas.microsoft.com/office/powerpoint/2010/main" val="27253415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0A8220-2428-4616-8A0F-A1444AA6E4CF}" type="slidenum">
              <a:rPr lang="en-US" smtClean="0"/>
              <a:t>36</a:t>
            </a:fld>
            <a:endParaRPr lang="en-US"/>
          </a:p>
        </p:txBody>
      </p:sp>
    </p:spTree>
    <p:extLst>
      <p:ext uri="{BB962C8B-B14F-4D97-AF65-F5344CB8AC3E}">
        <p14:creationId xmlns:p14="http://schemas.microsoft.com/office/powerpoint/2010/main" val="12155590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0A8220-2428-4616-8A0F-A1444AA6E4CF}" type="slidenum">
              <a:rPr lang="en-US" smtClean="0"/>
              <a:t>37</a:t>
            </a:fld>
            <a:endParaRPr lang="en-US"/>
          </a:p>
        </p:txBody>
      </p:sp>
    </p:spTree>
    <p:extLst>
      <p:ext uri="{BB962C8B-B14F-4D97-AF65-F5344CB8AC3E}">
        <p14:creationId xmlns:p14="http://schemas.microsoft.com/office/powerpoint/2010/main" val="35325393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isn’t a whole lot else—except</a:t>
            </a:r>
            <a:r>
              <a:rPr lang="en-US" baseline="0" dirty="0" smtClean="0"/>
              <a:t> in the medical malpractice context, Kevin Kuhn and Theresa Warden-Benz of my firm had some recent success in the case of </a:t>
            </a:r>
            <a:r>
              <a:rPr lang="en-US" baseline="0" dirty="0" err="1" smtClean="0"/>
              <a:t>Scholle</a:t>
            </a:r>
            <a:r>
              <a:rPr lang="en-US" baseline="0" dirty="0" smtClean="0"/>
              <a:t> v. </a:t>
            </a:r>
            <a:r>
              <a:rPr lang="en-US" baseline="0" dirty="0" err="1" smtClean="0"/>
              <a:t>Ehrics</a:t>
            </a:r>
            <a:r>
              <a:rPr lang="en-US" baseline="0" dirty="0" smtClean="0"/>
              <a:t> in an opinion that just came out of the Colorado Court of Appeals on July 28, 2022. Kevin is actually here with us at the conference this year and will be telling you all about that case during his presentation </a:t>
            </a:r>
            <a:r>
              <a:rPr lang="en-US" baseline="0" dirty="0" smtClean="0"/>
              <a:t>with Lisa </a:t>
            </a:r>
            <a:r>
              <a:rPr lang="en-US" baseline="0" dirty="0" err="1" smtClean="0"/>
              <a:t>Leasure</a:t>
            </a:r>
            <a:r>
              <a:rPr lang="en-US" baseline="0" dirty="0" smtClean="0"/>
              <a:t>, Mark Fogg, and Jim </a:t>
            </a:r>
            <a:r>
              <a:rPr lang="en-US" baseline="0" dirty="0" err="1" smtClean="0"/>
              <a:t>Miletech</a:t>
            </a:r>
            <a:r>
              <a:rPr lang="en-US" baseline="0" dirty="0" smtClean="0"/>
              <a:t> entitled “</a:t>
            </a:r>
            <a:r>
              <a:rPr lang="en-US" baseline="0" dirty="0" smtClean="0"/>
              <a:t>Hot Topics in Medicine.” Would encourage you to attend that presentation at 1pm in the Ziegler room to hear all about </a:t>
            </a:r>
            <a:r>
              <a:rPr lang="en-US" baseline="0" dirty="0" err="1" smtClean="0"/>
              <a:t>Scholle</a:t>
            </a:r>
            <a:r>
              <a:rPr lang="en-US" baseline="0" dirty="0" smtClean="0"/>
              <a:t> and WTO’s recent </a:t>
            </a:r>
            <a:r>
              <a:rPr lang="en-US" baseline="0" dirty="0" smtClean="0"/>
              <a:t>appellate </a:t>
            </a:r>
            <a:r>
              <a:rPr lang="en-US" baseline="0" dirty="0" smtClean="0"/>
              <a:t>win involving application of the Health-Care Availability Act.</a:t>
            </a:r>
            <a:endParaRPr lang="en-US" dirty="0"/>
          </a:p>
        </p:txBody>
      </p:sp>
      <p:sp>
        <p:nvSpPr>
          <p:cNvPr id="4" name="Slide Number Placeholder 3"/>
          <p:cNvSpPr>
            <a:spLocks noGrp="1"/>
          </p:cNvSpPr>
          <p:nvPr>
            <p:ph type="sldNum" sz="quarter" idx="10"/>
          </p:nvPr>
        </p:nvSpPr>
        <p:spPr/>
        <p:txBody>
          <a:bodyPr/>
          <a:lstStyle/>
          <a:p>
            <a:fld id="{390A8220-2428-4616-8A0F-A1444AA6E4CF}" type="slidenum">
              <a:rPr lang="en-US" smtClean="0"/>
              <a:t>38</a:t>
            </a:fld>
            <a:endParaRPr lang="en-US"/>
          </a:p>
        </p:txBody>
      </p:sp>
    </p:spTree>
    <p:extLst>
      <p:ext uri="{BB962C8B-B14F-4D97-AF65-F5344CB8AC3E}">
        <p14:creationId xmlns:p14="http://schemas.microsoft.com/office/powerpoint/2010/main" val="38093796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0A8220-2428-4616-8A0F-A1444AA6E4CF}" type="slidenum">
              <a:rPr lang="en-US" smtClean="0"/>
              <a:t>39</a:t>
            </a:fld>
            <a:endParaRPr lang="en-US"/>
          </a:p>
        </p:txBody>
      </p:sp>
    </p:spTree>
    <p:extLst>
      <p:ext uri="{BB962C8B-B14F-4D97-AF65-F5344CB8AC3E}">
        <p14:creationId xmlns:p14="http://schemas.microsoft.com/office/powerpoint/2010/main" val="31994866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be easier</a:t>
            </a:r>
            <a:r>
              <a:rPr lang="en-US" baseline="0" dirty="0" smtClean="0"/>
              <a:t> said than done—in recent med mal case, my co-counsel and I were pretty frustrated by the fact that we couldn’t get in evidence that a third party wrote off bills pre-litigation to avoid liability. To us, a plaintiff getting injured and a </a:t>
            </a:r>
            <a:r>
              <a:rPr lang="en-US" baseline="0" dirty="0" err="1" smtClean="0"/>
              <a:t>a</a:t>
            </a:r>
            <a:r>
              <a:rPr lang="en-US" baseline="0" dirty="0" smtClean="0"/>
              <a:t> third party medical provider paying the bill to avoid liability was not a “contracted for benefit” as envisioned by the collateral source rule. But the Court disagreed—but try and be creative on this</a:t>
            </a:r>
            <a:endParaRPr lang="en-US" dirty="0"/>
          </a:p>
        </p:txBody>
      </p:sp>
      <p:sp>
        <p:nvSpPr>
          <p:cNvPr id="4" name="Slide Number Placeholder 3"/>
          <p:cNvSpPr>
            <a:spLocks noGrp="1"/>
          </p:cNvSpPr>
          <p:nvPr>
            <p:ph type="sldNum" sz="quarter" idx="10"/>
          </p:nvPr>
        </p:nvSpPr>
        <p:spPr/>
        <p:txBody>
          <a:bodyPr/>
          <a:lstStyle/>
          <a:p>
            <a:fld id="{390A8220-2428-4616-8A0F-A1444AA6E4CF}" type="slidenum">
              <a:rPr lang="en-US" smtClean="0"/>
              <a:t>40</a:t>
            </a:fld>
            <a:endParaRPr lang="en-US"/>
          </a:p>
        </p:txBody>
      </p:sp>
    </p:spTree>
    <p:extLst>
      <p:ext uri="{BB962C8B-B14F-4D97-AF65-F5344CB8AC3E}">
        <p14:creationId xmlns:p14="http://schemas.microsoft.com/office/powerpoint/2010/main" val="22674180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Win then you don’t have to worry about it.</a:t>
            </a:r>
          </a:p>
          <a:p>
            <a:endParaRPr lang="en-US" dirty="0" smtClean="0"/>
          </a:p>
          <a:p>
            <a:r>
              <a:rPr lang="en-US" dirty="0" smtClean="0"/>
              <a:t>Purpose</a:t>
            </a:r>
            <a:r>
              <a:rPr lang="en-US" baseline="0" dirty="0" smtClean="0"/>
              <a:t> of seeking discovery that will show that the rule ends with ridiculous results is to set up an appeal of the judgment. </a:t>
            </a:r>
          </a:p>
          <a:p>
            <a:endParaRPr lang="en-US" baseline="0" dirty="0" smtClean="0"/>
          </a:p>
          <a:p>
            <a:r>
              <a:rPr lang="en-US" baseline="0" dirty="0" smtClean="0"/>
              <a:t>Post-verdict practice—that can include motions practice to seek to have the judgment reduced and of course appeals.</a:t>
            </a:r>
          </a:p>
          <a:p>
            <a:endParaRPr lang="en-US" baseline="0" dirty="0" smtClean="0"/>
          </a:p>
          <a:p>
            <a:r>
              <a:rPr lang="en-US" baseline="0" dirty="0" smtClean="0"/>
              <a:t>We need to change this fraudulent law.</a:t>
            </a:r>
            <a:endParaRPr lang="en-US" dirty="0"/>
          </a:p>
        </p:txBody>
      </p:sp>
      <p:sp>
        <p:nvSpPr>
          <p:cNvPr id="4" name="Slide Number Placeholder 3"/>
          <p:cNvSpPr>
            <a:spLocks noGrp="1"/>
          </p:cNvSpPr>
          <p:nvPr>
            <p:ph type="sldNum" sz="quarter" idx="10"/>
          </p:nvPr>
        </p:nvSpPr>
        <p:spPr/>
        <p:txBody>
          <a:bodyPr/>
          <a:lstStyle/>
          <a:p>
            <a:fld id="{390A8220-2428-4616-8A0F-A1444AA6E4CF}" type="slidenum">
              <a:rPr lang="en-US" smtClean="0"/>
              <a:t>41</a:t>
            </a:fld>
            <a:endParaRPr lang="en-US"/>
          </a:p>
        </p:txBody>
      </p:sp>
    </p:spTree>
    <p:extLst>
      <p:ext uri="{BB962C8B-B14F-4D97-AF65-F5344CB8AC3E}">
        <p14:creationId xmlns:p14="http://schemas.microsoft.com/office/powerpoint/2010/main" val="21942529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American</a:t>
            </a:r>
            <a:r>
              <a:rPr lang="en-US" baseline="0" dirty="0" smtClean="0"/>
              <a:t> Tort Reform Association—”Fighting Lawsuit Abuse Since 1986”—first national organization exclusively dedicated to reforming the civil justice system. It is a nationwide network of state-based liability reform coalitions backed by 135,000 grassroots supporters. </a:t>
            </a:r>
          </a:p>
          <a:p>
            <a:endParaRPr lang="en-US" baseline="0" dirty="0" smtClean="0"/>
          </a:p>
          <a:p>
            <a:r>
              <a:rPr lang="en-US" baseline="0" dirty="0" smtClean="0"/>
              <a:t>They have a nice little website where you can click on a map and it shows you all the current reforms. Unfortunately for us the latest reform </a:t>
            </a:r>
            <a:r>
              <a:rPr lang="en-US" baseline="0" dirty="0" err="1" smtClean="0"/>
              <a:t>ATRA</a:t>
            </a:r>
            <a:r>
              <a:rPr lang="en-US" baseline="0" dirty="0" smtClean="0"/>
              <a:t> got passed in our state was 19 years ago—which considering that Colorado was on the </a:t>
            </a:r>
            <a:r>
              <a:rPr lang="en-US" baseline="0" dirty="0" err="1" smtClean="0"/>
              <a:t>ATRA’s</a:t>
            </a:r>
            <a:r>
              <a:rPr lang="en-US" baseline="0" dirty="0" smtClean="0"/>
              <a:t> most recent “watch list” for a “judicial hellhole” we probably need some more work done here.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90A8220-2428-4616-8A0F-A1444AA6E4CF}" type="slidenum">
              <a:rPr lang="en-US" smtClean="0"/>
              <a:t>43</a:t>
            </a:fld>
            <a:endParaRPr lang="en-US"/>
          </a:p>
        </p:txBody>
      </p:sp>
    </p:spTree>
    <p:extLst>
      <p:ext uri="{BB962C8B-B14F-4D97-AF65-F5344CB8AC3E}">
        <p14:creationId xmlns:p14="http://schemas.microsoft.com/office/powerpoint/2010/main" val="5793498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Alabam</a:t>
            </a:r>
            <a:r>
              <a:rPr lang="en-US" baseline="0" dirty="0" smtClean="0"/>
              <a:t>a abolished back in 1987!!</a:t>
            </a:r>
          </a:p>
          <a:p>
            <a:endParaRPr lang="en-US" baseline="0" dirty="0" smtClean="0"/>
          </a:p>
          <a:p>
            <a:r>
              <a:rPr lang="en-US" baseline="0" dirty="0" smtClean="0"/>
              <a:t>Idaho and New Hampshire—still exists, but they have enacted several statutes that mandate that a </a:t>
            </a:r>
            <a:r>
              <a:rPr lang="en-US" baseline="0" dirty="0" err="1" smtClean="0"/>
              <a:t>tortfeasor</a:t>
            </a:r>
            <a:r>
              <a:rPr lang="en-US" baseline="0" dirty="0" smtClean="0"/>
              <a:t> be liable only for those damages that remain after most forms of collateral source payments take into account. </a:t>
            </a:r>
            <a:endParaRPr lang="en-US" dirty="0"/>
          </a:p>
        </p:txBody>
      </p:sp>
      <p:sp>
        <p:nvSpPr>
          <p:cNvPr id="4" name="Slide Number Placeholder 3"/>
          <p:cNvSpPr>
            <a:spLocks noGrp="1"/>
          </p:cNvSpPr>
          <p:nvPr>
            <p:ph type="sldNum" sz="quarter" idx="10"/>
          </p:nvPr>
        </p:nvSpPr>
        <p:spPr/>
        <p:txBody>
          <a:bodyPr/>
          <a:lstStyle/>
          <a:p>
            <a:fld id="{390A8220-2428-4616-8A0F-A1444AA6E4CF}" type="slidenum">
              <a:rPr lang="en-US" smtClean="0"/>
              <a:t>44</a:t>
            </a:fld>
            <a:endParaRPr lang="en-US"/>
          </a:p>
        </p:txBody>
      </p:sp>
    </p:spTree>
    <p:extLst>
      <p:ext uri="{BB962C8B-B14F-4D97-AF65-F5344CB8AC3E}">
        <p14:creationId xmlns:p14="http://schemas.microsoft.com/office/powerpoint/2010/main" val="28006602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a nationwide</a:t>
            </a:r>
            <a:r>
              <a:rPr lang="en-US" baseline="0" dirty="0" smtClean="0"/>
              <a:t> practice at WTO, so here are some of the exceptions I’ve encountered.</a:t>
            </a:r>
            <a:endParaRPr lang="en-US" dirty="0"/>
          </a:p>
        </p:txBody>
      </p:sp>
      <p:sp>
        <p:nvSpPr>
          <p:cNvPr id="4" name="Slide Number Placeholder 3"/>
          <p:cNvSpPr>
            <a:spLocks noGrp="1"/>
          </p:cNvSpPr>
          <p:nvPr>
            <p:ph type="sldNum" sz="quarter" idx="10"/>
          </p:nvPr>
        </p:nvSpPr>
        <p:spPr/>
        <p:txBody>
          <a:bodyPr/>
          <a:lstStyle/>
          <a:p>
            <a:fld id="{390A8220-2428-4616-8A0F-A1444AA6E4CF}" type="slidenum">
              <a:rPr lang="en-US" smtClean="0"/>
              <a:t>45</a:t>
            </a:fld>
            <a:endParaRPr lang="en-US"/>
          </a:p>
        </p:txBody>
      </p:sp>
    </p:spTree>
    <p:extLst>
      <p:ext uri="{BB962C8B-B14F-4D97-AF65-F5344CB8AC3E}">
        <p14:creationId xmlns:p14="http://schemas.microsoft.com/office/powerpoint/2010/main" val="21796492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u="sng" dirty="0" smtClean="0">
                <a:solidFill>
                  <a:schemeClr val="tx1"/>
                </a:solidFill>
              </a:rPr>
              <a:t>Kelch v. Mass Transit Admin.</a:t>
            </a:r>
            <a:r>
              <a:rPr lang="en-US" u="sng" dirty="0" smtClean="0">
                <a:solidFill>
                  <a:srgbClr val="FFC000"/>
                </a:solidFill>
              </a:rPr>
              <a:t> </a:t>
            </a:r>
            <a:r>
              <a:rPr lang="en-US" dirty="0" smtClean="0">
                <a:solidFill>
                  <a:schemeClr val="tx1"/>
                </a:solidFill>
              </a:rPr>
              <a:t>42 Md. App. 291 (1979): “On the issue of whether the plaintiff was “dragging his feet” about returning to work, the defense can introduce evidence that his collateral benefits .. were greater than he might have earned if he were employed.”</a:t>
            </a:r>
          </a:p>
          <a:p>
            <a:pPr>
              <a:lnSpc>
                <a:spcPct val="150000"/>
              </a:lnSpc>
            </a:pPr>
            <a:endParaRPr lang="en-US" u="sng" dirty="0" smtClean="0">
              <a:solidFill>
                <a:schemeClr val="tx1"/>
              </a:solidFill>
            </a:endParaRPr>
          </a:p>
          <a:p>
            <a:pPr>
              <a:lnSpc>
                <a:spcPct val="150000"/>
              </a:lnSpc>
            </a:pPr>
            <a:r>
              <a:rPr lang="en-US" sz="1200" u="sng" dirty="0" err="1" smtClean="0">
                <a:solidFill>
                  <a:schemeClr val="tx1"/>
                </a:solidFill>
              </a:rPr>
              <a:t>Shenk</a:t>
            </a:r>
            <a:r>
              <a:rPr lang="en-US" sz="1200" u="sng" dirty="0" smtClean="0">
                <a:solidFill>
                  <a:schemeClr val="tx1"/>
                </a:solidFill>
              </a:rPr>
              <a:t> v. Berger,</a:t>
            </a:r>
            <a:r>
              <a:rPr lang="en-US" sz="1200" dirty="0" smtClean="0">
                <a:solidFill>
                  <a:schemeClr val="tx1"/>
                </a:solidFill>
              </a:rPr>
              <a:t> 86 Md. App. 498 (1981): Defense permitted to introduce evidence that Plaintiff was receiving sick pay which motivated him to remain off work when the defense  was premised upon the theory that if plaintiff had been injured it was a slight injury and he failed to mitigate his damages.</a:t>
            </a:r>
            <a:endParaRPr lang="en-US" sz="1200" u="sng" dirty="0" smtClean="0">
              <a:solidFill>
                <a:schemeClr val="tx1"/>
              </a:solidFill>
            </a:endParaRPr>
          </a:p>
          <a:p>
            <a:endParaRPr lang="en-US" baseline="0" dirty="0" smtClean="0"/>
          </a:p>
        </p:txBody>
      </p:sp>
      <p:sp>
        <p:nvSpPr>
          <p:cNvPr id="4" name="Slide Number Placeholder 3"/>
          <p:cNvSpPr>
            <a:spLocks noGrp="1"/>
          </p:cNvSpPr>
          <p:nvPr>
            <p:ph type="sldNum" sz="quarter" idx="10"/>
          </p:nvPr>
        </p:nvSpPr>
        <p:spPr/>
        <p:txBody>
          <a:bodyPr/>
          <a:lstStyle/>
          <a:p>
            <a:fld id="{390A8220-2428-4616-8A0F-A1444AA6E4CF}" type="slidenum">
              <a:rPr lang="en-US" smtClean="0"/>
              <a:t>46</a:t>
            </a:fld>
            <a:endParaRPr lang="en-US"/>
          </a:p>
        </p:txBody>
      </p:sp>
    </p:spTree>
    <p:extLst>
      <p:ext uri="{BB962C8B-B14F-4D97-AF65-F5344CB8AC3E}">
        <p14:creationId xmlns:p14="http://schemas.microsoft.com/office/powerpoint/2010/main" val="1175240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0A8220-2428-4616-8A0F-A1444AA6E4CF}" type="slidenum">
              <a:rPr lang="en-US" smtClean="0"/>
              <a:t>5</a:t>
            </a:fld>
            <a:endParaRPr lang="en-US"/>
          </a:p>
        </p:txBody>
      </p:sp>
    </p:spTree>
    <p:extLst>
      <p:ext uri="{BB962C8B-B14F-4D97-AF65-F5344CB8AC3E}">
        <p14:creationId xmlns:p14="http://schemas.microsoft.com/office/powerpoint/2010/main" val="18922676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0A8220-2428-4616-8A0F-A1444AA6E4CF}" type="slidenum">
              <a:rPr lang="en-US" smtClean="0"/>
              <a:t>47</a:t>
            </a:fld>
            <a:endParaRPr lang="en-US"/>
          </a:p>
        </p:txBody>
      </p:sp>
    </p:spTree>
    <p:extLst>
      <p:ext uri="{BB962C8B-B14F-4D97-AF65-F5344CB8AC3E}">
        <p14:creationId xmlns:p14="http://schemas.microsoft.com/office/powerpoint/2010/main" val="33755409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a:t>
            </a:r>
            <a:r>
              <a:rPr lang="en-US" baseline="0" dirty="0" smtClean="0"/>
              <a:t> course, California is a judicial hellhole and made #1 on the </a:t>
            </a:r>
            <a:r>
              <a:rPr lang="en-US" baseline="0" dirty="0" err="1" smtClean="0"/>
              <a:t>ATLA’s</a:t>
            </a:r>
            <a:r>
              <a:rPr lang="en-US" baseline="0" dirty="0" smtClean="0"/>
              <a:t> judicial hellhole list</a:t>
            </a:r>
            <a:endParaRPr lang="en-US" dirty="0"/>
          </a:p>
        </p:txBody>
      </p:sp>
      <p:sp>
        <p:nvSpPr>
          <p:cNvPr id="4" name="Slide Number Placeholder 3"/>
          <p:cNvSpPr>
            <a:spLocks noGrp="1"/>
          </p:cNvSpPr>
          <p:nvPr>
            <p:ph type="sldNum" sz="quarter" idx="10"/>
          </p:nvPr>
        </p:nvSpPr>
        <p:spPr/>
        <p:txBody>
          <a:bodyPr/>
          <a:lstStyle/>
          <a:p>
            <a:fld id="{390A8220-2428-4616-8A0F-A1444AA6E4CF}" type="slidenum">
              <a:rPr lang="en-US" smtClean="0"/>
              <a:t>48</a:t>
            </a:fld>
            <a:endParaRPr lang="en-US"/>
          </a:p>
        </p:txBody>
      </p:sp>
    </p:spTree>
    <p:extLst>
      <p:ext uri="{BB962C8B-B14F-4D97-AF65-F5344CB8AC3E}">
        <p14:creationId xmlns:p14="http://schemas.microsoft.com/office/powerpoint/2010/main" val="208319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MD,</a:t>
            </a:r>
            <a:r>
              <a:rPr lang="en-US" baseline="0" dirty="0" smtClean="0"/>
              <a:t> like CO, is on the </a:t>
            </a:r>
            <a:r>
              <a:rPr lang="en-US" baseline="0" dirty="0" err="1" smtClean="0"/>
              <a:t>ATLA’s</a:t>
            </a:r>
            <a:r>
              <a:rPr lang="en-US" baseline="0" dirty="0" smtClean="0"/>
              <a:t> “ones to watch” list for judicial hellholes</a:t>
            </a:r>
            <a:endParaRPr lang="en-US" dirty="0"/>
          </a:p>
        </p:txBody>
      </p:sp>
      <p:sp>
        <p:nvSpPr>
          <p:cNvPr id="4" name="Slide Number Placeholder 3"/>
          <p:cNvSpPr>
            <a:spLocks noGrp="1"/>
          </p:cNvSpPr>
          <p:nvPr>
            <p:ph type="sldNum" sz="quarter" idx="10"/>
          </p:nvPr>
        </p:nvSpPr>
        <p:spPr/>
        <p:txBody>
          <a:bodyPr/>
          <a:lstStyle/>
          <a:p>
            <a:fld id="{390A8220-2428-4616-8A0F-A1444AA6E4CF}" type="slidenum">
              <a:rPr lang="en-US" smtClean="0"/>
              <a:t>49</a:t>
            </a:fld>
            <a:endParaRPr lang="en-US"/>
          </a:p>
        </p:txBody>
      </p:sp>
    </p:spTree>
    <p:extLst>
      <p:ext uri="{BB962C8B-B14F-4D97-AF65-F5344CB8AC3E}">
        <p14:creationId xmlns:p14="http://schemas.microsoft.com/office/powerpoint/2010/main" val="37122959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0A8220-2428-4616-8A0F-A1444AA6E4CF}" type="slidenum">
              <a:rPr lang="en-US" smtClean="0"/>
              <a:t>50</a:t>
            </a:fld>
            <a:endParaRPr lang="en-US"/>
          </a:p>
        </p:txBody>
      </p:sp>
    </p:spTree>
    <p:extLst>
      <p:ext uri="{BB962C8B-B14F-4D97-AF65-F5344CB8AC3E}">
        <p14:creationId xmlns:p14="http://schemas.microsoft.com/office/powerpoint/2010/main" val="37027120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0A8220-2428-4616-8A0F-A1444AA6E4CF}" type="slidenum">
              <a:rPr lang="en-US" smtClean="0"/>
              <a:t>51</a:t>
            </a:fld>
            <a:endParaRPr lang="en-US"/>
          </a:p>
        </p:txBody>
      </p:sp>
    </p:spTree>
    <p:extLst>
      <p:ext uri="{BB962C8B-B14F-4D97-AF65-F5344CB8AC3E}">
        <p14:creationId xmlns:p14="http://schemas.microsoft.com/office/powerpoint/2010/main" val="14945387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0A8220-2428-4616-8A0F-A1444AA6E4CF}" type="slidenum">
              <a:rPr lang="en-US" smtClean="0"/>
              <a:t>52</a:t>
            </a:fld>
            <a:endParaRPr lang="en-US"/>
          </a:p>
        </p:txBody>
      </p:sp>
    </p:spTree>
    <p:extLst>
      <p:ext uri="{BB962C8B-B14F-4D97-AF65-F5344CB8AC3E}">
        <p14:creationId xmlns:p14="http://schemas.microsoft.com/office/powerpoint/2010/main" val="41673938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0A8220-2428-4616-8A0F-A1444AA6E4CF}" type="slidenum">
              <a:rPr lang="en-US" smtClean="0"/>
              <a:t>53</a:t>
            </a:fld>
            <a:endParaRPr lang="en-US"/>
          </a:p>
        </p:txBody>
      </p:sp>
    </p:spTree>
    <p:extLst>
      <p:ext uri="{BB962C8B-B14F-4D97-AF65-F5344CB8AC3E}">
        <p14:creationId xmlns:p14="http://schemas.microsoft.com/office/powerpoint/2010/main" val="35224478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0A8220-2428-4616-8A0F-A1444AA6E4CF}" type="slidenum">
              <a:rPr lang="en-US" smtClean="0"/>
              <a:t>54</a:t>
            </a:fld>
            <a:endParaRPr lang="en-US"/>
          </a:p>
        </p:txBody>
      </p:sp>
    </p:spTree>
    <p:extLst>
      <p:ext uri="{BB962C8B-B14F-4D97-AF65-F5344CB8AC3E}">
        <p14:creationId xmlns:p14="http://schemas.microsoft.com/office/powerpoint/2010/main" val="30064085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 or </a:t>
            </a:r>
            <a:r>
              <a:rPr lang="en-US" smtClean="0"/>
              <a:t>war stories???</a:t>
            </a:r>
            <a:endParaRPr lang="en-US"/>
          </a:p>
        </p:txBody>
      </p:sp>
      <p:sp>
        <p:nvSpPr>
          <p:cNvPr id="4" name="Slide Number Placeholder 3"/>
          <p:cNvSpPr>
            <a:spLocks noGrp="1"/>
          </p:cNvSpPr>
          <p:nvPr>
            <p:ph type="sldNum" sz="quarter" idx="10"/>
          </p:nvPr>
        </p:nvSpPr>
        <p:spPr/>
        <p:txBody>
          <a:bodyPr/>
          <a:lstStyle/>
          <a:p>
            <a:fld id="{390A8220-2428-4616-8A0F-A1444AA6E4CF}" type="slidenum">
              <a:rPr lang="en-US" smtClean="0"/>
              <a:t>55</a:t>
            </a:fld>
            <a:endParaRPr lang="en-US"/>
          </a:p>
        </p:txBody>
      </p:sp>
    </p:spTree>
    <p:extLst>
      <p:ext uri="{BB962C8B-B14F-4D97-AF65-F5344CB8AC3E}">
        <p14:creationId xmlns:p14="http://schemas.microsoft.com/office/powerpoint/2010/main" val="1105828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0A8220-2428-4616-8A0F-A1444AA6E4CF}" type="slidenum">
              <a:rPr lang="en-US" smtClean="0"/>
              <a:t>6</a:t>
            </a:fld>
            <a:endParaRPr lang="en-US"/>
          </a:p>
        </p:txBody>
      </p:sp>
    </p:spTree>
    <p:extLst>
      <p:ext uri="{BB962C8B-B14F-4D97-AF65-F5344CB8AC3E}">
        <p14:creationId xmlns:p14="http://schemas.microsoft.com/office/powerpoint/2010/main" val="3299082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Pl’s health insurance=</a:t>
            </a:r>
            <a:r>
              <a:rPr lang="en-US" baseline="0" dirty="0" smtClean="0"/>
              <a:t> </a:t>
            </a:r>
            <a:r>
              <a:rPr lang="en-US" i="1" baseline="0" dirty="0" smtClean="0"/>
              <a:t>Volunteers of Am. Colorado Branch v. </a:t>
            </a:r>
            <a:r>
              <a:rPr lang="en-US" i="1" baseline="0" dirty="0" err="1" smtClean="0"/>
              <a:t>Gardenswartz</a:t>
            </a:r>
            <a:r>
              <a:rPr lang="en-US" baseline="0" dirty="0" smtClean="0"/>
              <a:t>, 242 P.3d 1080, 1083 (Colo. 2010)</a:t>
            </a:r>
            <a:endParaRPr lang="en-US" dirty="0" smtClean="0"/>
          </a:p>
          <a:p>
            <a:endParaRPr lang="en-US" dirty="0" smtClean="0"/>
          </a:p>
          <a:p>
            <a:r>
              <a:rPr lang="en-US" dirty="0" smtClean="0"/>
              <a:t>Medicare= </a:t>
            </a:r>
            <a:r>
              <a:rPr lang="en-US" i="1" dirty="0" err="1" smtClean="0"/>
              <a:t>Forfar</a:t>
            </a:r>
            <a:r>
              <a:rPr lang="en-US" i="1" dirty="0" smtClean="0"/>
              <a:t> v. Wal-Mart Stores, Inc</a:t>
            </a:r>
            <a:r>
              <a:rPr lang="en-US" dirty="0" smtClean="0"/>
              <a:t>., 2018 COA 125, ¶ 1, 436 P.3d 580, 582</a:t>
            </a:r>
          </a:p>
          <a:p>
            <a:endParaRPr lang="en-US" dirty="0" smtClean="0"/>
          </a:p>
          <a:p>
            <a:r>
              <a:rPr lang="en-US" dirty="0" smtClean="0"/>
              <a:t>Disability,</a:t>
            </a:r>
            <a:r>
              <a:rPr lang="en-US" baseline="0" dirty="0" smtClean="0"/>
              <a:t> SSI, retirement = </a:t>
            </a:r>
            <a:r>
              <a:rPr lang="en-US" i="1" baseline="0" dirty="0" err="1" smtClean="0"/>
              <a:t>Pressey</a:t>
            </a:r>
            <a:r>
              <a:rPr lang="en-US" i="1" baseline="0" dirty="0" smtClean="0"/>
              <a:t> by &amp; through </a:t>
            </a:r>
            <a:r>
              <a:rPr lang="en-US" i="1" baseline="0" dirty="0" err="1" smtClean="0"/>
              <a:t>Pressey</a:t>
            </a:r>
            <a:r>
              <a:rPr lang="en-US" i="1" baseline="0" dirty="0" smtClean="0"/>
              <a:t> v. Children's Hosp. Colorado</a:t>
            </a:r>
            <a:r>
              <a:rPr lang="en-US" baseline="0" dirty="0" smtClean="0"/>
              <a:t>, 2017 COA 28, ¶ 13, 488 P.3d 151, 156, </a:t>
            </a:r>
            <a:r>
              <a:rPr lang="en-US" i="1" baseline="0" dirty="0" smtClean="0"/>
              <a:t>overruled by </a:t>
            </a:r>
            <a:r>
              <a:rPr lang="en-US" i="1" baseline="0" dirty="0" err="1" smtClean="0"/>
              <a:t>Rudnicki</a:t>
            </a:r>
            <a:r>
              <a:rPr lang="en-US" i="1" baseline="0" dirty="0" smtClean="0"/>
              <a:t> v. Bianco</a:t>
            </a:r>
            <a:r>
              <a:rPr lang="en-US" baseline="0" dirty="0" smtClean="0"/>
              <a:t>, 2021 CO 80, ¶ 13, 501 P.3d 776</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90A8220-2428-4616-8A0F-A1444AA6E4CF}" type="slidenum">
              <a:rPr lang="en-US" smtClean="0"/>
              <a:t>7</a:t>
            </a:fld>
            <a:endParaRPr lang="en-US"/>
          </a:p>
        </p:txBody>
      </p:sp>
    </p:spTree>
    <p:extLst>
      <p:ext uri="{BB962C8B-B14F-4D97-AF65-F5344CB8AC3E}">
        <p14:creationId xmlns:p14="http://schemas.microsoft.com/office/powerpoint/2010/main" val="3302369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0A8220-2428-4616-8A0F-A1444AA6E4CF}" type="slidenum">
              <a:rPr lang="en-US" smtClean="0"/>
              <a:t>8</a:t>
            </a:fld>
            <a:endParaRPr lang="en-US"/>
          </a:p>
        </p:txBody>
      </p:sp>
    </p:spTree>
    <p:extLst>
      <p:ext uri="{BB962C8B-B14F-4D97-AF65-F5344CB8AC3E}">
        <p14:creationId xmlns:p14="http://schemas.microsoft.com/office/powerpoint/2010/main" val="2034134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0A8220-2428-4616-8A0F-A1444AA6E4CF}" type="slidenum">
              <a:rPr lang="en-US" smtClean="0"/>
              <a:t>10</a:t>
            </a:fld>
            <a:endParaRPr lang="en-US"/>
          </a:p>
        </p:txBody>
      </p:sp>
    </p:spTree>
    <p:extLst>
      <p:ext uri="{BB962C8B-B14F-4D97-AF65-F5344CB8AC3E}">
        <p14:creationId xmlns:p14="http://schemas.microsoft.com/office/powerpoint/2010/main" val="2600732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In any action by any person or his legal representative to recover damages for a tort resulting in death or injury to person or property, the court, after the finder of fact has returned its verdict stating the amount of damages to be awarded, shall reduce the amount of the verdict by the amount by which such person, his estate, or his personal representative has been or will be wholly or partially indemnified or compensated for his loss by any other person, corporation, insurance company, or fund in relation to the injury, damage, or death sustained; except that the verdict shall not be reduced by the amount by which such person, his estate, or his personal representative has been or will be wholly or partially indemnified or compensated by a benefit paid as a result of a contract entered into and paid for by or on behalf of such person. The court shall enter judgment on such reduced amount.</a:t>
            </a:r>
          </a:p>
          <a:p>
            <a:endParaRPr lang="en-US" dirty="0"/>
          </a:p>
        </p:txBody>
      </p:sp>
      <p:sp>
        <p:nvSpPr>
          <p:cNvPr id="4" name="Slide Number Placeholder 3"/>
          <p:cNvSpPr>
            <a:spLocks noGrp="1"/>
          </p:cNvSpPr>
          <p:nvPr>
            <p:ph type="sldNum" sz="quarter" idx="10"/>
          </p:nvPr>
        </p:nvSpPr>
        <p:spPr/>
        <p:txBody>
          <a:bodyPr/>
          <a:lstStyle/>
          <a:p>
            <a:fld id="{390A8220-2428-4616-8A0F-A1444AA6E4CF}" type="slidenum">
              <a:rPr lang="en-US" smtClean="0"/>
              <a:t>15</a:t>
            </a:fld>
            <a:endParaRPr lang="en-US"/>
          </a:p>
        </p:txBody>
      </p:sp>
    </p:spTree>
    <p:extLst>
      <p:ext uri="{BB962C8B-B14F-4D97-AF65-F5344CB8AC3E}">
        <p14:creationId xmlns:p14="http://schemas.microsoft.com/office/powerpoint/2010/main" val="3577635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2440" y="2194560"/>
            <a:ext cx="11247120" cy="1739347"/>
          </a:xfrm>
        </p:spPr>
        <p:txBody>
          <a:bodyPr tIns="45720" bIns="45720" anchor="ctr">
            <a:normAutofit/>
          </a:bodyPr>
          <a:lstStyle>
            <a:lvl1pPr algn="ctr">
              <a:lnSpc>
                <a:spcPct val="80000"/>
              </a:lnSpc>
              <a:defRPr sz="6000" spc="15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342900" y="3915938"/>
            <a:ext cx="11506200" cy="457200"/>
          </a:xfrm>
        </p:spPr>
        <p:txBody>
          <a:bodyP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ECD19FB2-3AAB-4D03-B13A-2960828C78E3}" type="datetimeFigureOut">
              <a:rPr lang="en-US" smtClean="0"/>
              <a:t>8/4/2022</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t>
              </a:t>
            </a: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6D22F896-40B5-4ADD-8801-0D06FADFA095}" type="slidenum">
              <a:rPr lang="en-US" smtClean="0"/>
              <a:t>‹#›</a:t>
            </a:fld>
            <a:endParaRPr lang="en-US"/>
          </a:p>
        </p:txBody>
      </p:sp>
    </p:spTree>
    <p:extLst>
      <p:ext uri="{BB962C8B-B14F-4D97-AF65-F5344CB8AC3E}">
        <p14:creationId xmlns:p14="http://schemas.microsoft.com/office/powerpoint/2010/main" val="2952155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smtClean="0"/>
              <a:t>8/4/2022</a:t>
            </a:fld>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797698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CF0FD78B-DB02-4362-BCDC-98A55456977C}" type="datetimeFigureOut">
              <a:rPr lang="en-US" smtClean="0"/>
              <a:t>8/4/2022</a:t>
            </a:fld>
            <a:endParaRPr lang="en-US"/>
          </a:p>
        </p:txBody>
      </p:sp>
      <p:sp>
        <p:nvSpPr>
          <p:cNvPr id="5" name="Footer Placeholder 4"/>
          <p:cNvSpPr>
            <a:spLocks noGrp="1"/>
          </p:cNvSpPr>
          <p:nvPr>
            <p:ph type="ftr" sz="quarter" idx="11"/>
          </p:nvPr>
        </p:nvSpPr>
        <p:spPr>
          <a:xfrm>
            <a:off x="3776135" y="6422854"/>
            <a:ext cx="4279669" cy="365125"/>
          </a:xfrm>
        </p:spPr>
        <p:txBody>
          <a:bodyPr/>
          <a:lstStyle/>
          <a:p>
            <a:r>
              <a:rPr lang="en-US" smtClean="0"/>
              <a:t>
              </a:t>
            </a:r>
            <a:endParaRPr lang="en-US"/>
          </a:p>
        </p:txBody>
      </p:sp>
      <p:sp>
        <p:nvSpPr>
          <p:cNvPr id="6" name="Slide Number Placeholder 5"/>
          <p:cNvSpPr>
            <a:spLocks noGrp="1"/>
          </p:cNvSpPr>
          <p:nvPr>
            <p:ph type="sldNum" sz="quarter" idx="12"/>
          </p:nvPr>
        </p:nvSpPr>
        <p:spPr>
          <a:xfrm>
            <a:off x="8073048" y="6422854"/>
            <a:ext cx="879759" cy="365125"/>
          </a:xfrm>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067253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smtClean="0"/>
              <a:t>8/4/2022</a:t>
            </a:fld>
            <a:endParaRPr lang="en-US"/>
          </a:p>
        </p:txBody>
      </p:sp>
      <p:sp>
        <p:nvSpPr>
          <p:cNvPr id="5" name="Footer Placeholder 4"/>
          <p:cNvSpPr>
            <a:spLocks noGrp="1"/>
          </p:cNvSpPr>
          <p:nvPr>
            <p:ph type="ftr" sz="quarter" idx="11"/>
          </p:nvPr>
        </p:nvSpPr>
        <p:spPr/>
        <p:txBody>
          <a:bodyPr/>
          <a:lstStyle/>
          <a:p>
            <a:r>
              <a:rPr lang="en-US" smtClean="0"/>
              <a:t>
              </a:t>
            </a:r>
            <a:endParaRPr lang="en-US"/>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575375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94560"/>
            <a:ext cx="11247120" cy="1737360"/>
          </a:xfrm>
        </p:spPr>
        <p:txBody>
          <a:bodyPr anchor="ctr">
            <a:noAutofit/>
          </a:bodyPr>
          <a:lstStyle>
            <a:lvl1pPr algn="ctr">
              <a:lnSpc>
                <a:spcPct val="80000"/>
              </a:lnSpc>
              <a:defRPr sz="6000" b="0" spc="150" baseline="0">
                <a:solidFill>
                  <a:srgbClr val="FFFFFF"/>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47472" y="3911827"/>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0F39F4F5-F4D2-4D2A-AB60-88D37ADCB869}" type="datetimeFigureOut">
              <a:rPr lang="en-US" smtClean="0"/>
              <a:t>8/4/2022</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smtClean="0"/>
              <a:t>
              </a:t>
            </a: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6D22F896-40B5-4ADD-8801-0D06FADFA095}" type="slidenum">
              <a:rPr lang="en-US" smtClean="0"/>
              <a:t>‹#›</a:t>
            </a:fld>
            <a:endParaRPr lang="en-US"/>
          </a:p>
        </p:txBody>
      </p:sp>
    </p:spTree>
    <p:extLst>
      <p:ext uri="{BB962C8B-B14F-4D97-AF65-F5344CB8AC3E}">
        <p14:creationId xmlns:p14="http://schemas.microsoft.com/office/powerpoint/2010/main" val="1040793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smtClean="0"/>
              <a:t>8/4/2022</a:t>
            </a:fld>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006254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smtClean="0"/>
              <a:t>8/4/2022</a:t>
            </a:fld>
            <a:endParaRPr lang="en-US"/>
          </a:p>
        </p:txBody>
      </p:sp>
      <p:sp>
        <p:nvSpPr>
          <p:cNvPr id="8" name="Footer Placeholder 7"/>
          <p:cNvSpPr>
            <a:spLocks noGrp="1"/>
          </p:cNvSpPr>
          <p:nvPr>
            <p:ph type="ftr" sz="quarter" idx="11"/>
          </p:nvPr>
        </p:nvSpPr>
        <p:spPr/>
        <p:txBody>
          <a:bodyPr/>
          <a:lstStyle/>
          <a:p>
            <a:r>
              <a:rPr lang="en-US" smtClean="0"/>
              <a:t>
              </a:t>
            </a:r>
            <a:endParaRPr lang="en-US"/>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796101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smtClean="0"/>
              <a:t>8/4/2022</a:t>
            </a:fld>
            <a:endParaRPr lang="en-US"/>
          </a:p>
        </p:txBody>
      </p:sp>
      <p:sp>
        <p:nvSpPr>
          <p:cNvPr id="4" name="Footer Placeholder 3"/>
          <p:cNvSpPr>
            <a:spLocks noGrp="1"/>
          </p:cNvSpPr>
          <p:nvPr>
            <p:ph type="ftr" sz="quarter" idx="11"/>
          </p:nvPr>
        </p:nvSpPr>
        <p:spPr/>
        <p:txBody>
          <a:bodyPr/>
          <a:lstStyle/>
          <a:p>
            <a:r>
              <a:rPr lang="en-US" smtClean="0"/>
              <a:t>
              </a:t>
            </a:r>
            <a:endParaRPr lang="en-US"/>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1236321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smtClean="0"/>
              <a:t>8/4/2022</a:t>
            </a:fld>
            <a:endParaRPr lang="en-US"/>
          </a:p>
        </p:txBody>
      </p:sp>
      <p:sp>
        <p:nvSpPr>
          <p:cNvPr id="3" name="Footer Placeholder 2"/>
          <p:cNvSpPr>
            <a:spLocks noGrp="1"/>
          </p:cNvSpPr>
          <p:nvPr>
            <p:ph type="ftr" sz="quarter" idx="11"/>
          </p:nvPr>
        </p:nvSpPr>
        <p:spPr/>
        <p:txBody>
          <a:bodyPr/>
          <a:lstStyle/>
          <a:p>
            <a:r>
              <a:rPr lang="en-US" smtClean="0"/>
              <a:t>
              </a:t>
            </a:r>
            <a:endParaRPr lang="en-US"/>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308725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7D1BD23-6E54-4D9D-AD88-A2813C73CC25}" type="datetimeFigureOut">
              <a:rPr lang="en-US" smtClean="0"/>
              <a:t>8/4/2022</a:t>
            </a:fld>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4237398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471A834-4F3C-4AF9-9C74-05EC35A0F292}" type="datetimeFigureOut">
              <a:rPr lang="en-US" smtClean="0"/>
              <a:t>8/4/2022</a:t>
            </a:fld>
            <a:endParaRPr lang="en-US"/>
          </a:p>
        </p:txBody>
      </p:sp>
      <p:sp>
        <p:nvSpPr>
          <p:cNvPr id="6" name="Footer Placeholder 5"/>
          <p:cNvSpPr>
            <a:spLocks noGrp="1"/>
          </p:cNvSpPr>
          <p:nvPr>
            <p:ph type="ftr" sz="quarter" idx="11"/>
          </p:nvPr>
        </p:nvSpPr>
        <p:spPr/>
        <p:txBody>
          <a:bodyPr/>
          <a:lstStyle/>
          <a:p>
            <a:r>
              <a:rPr lang="en-US" smtClean="0"/>
              <a:t>
              </a:t>
            </a:r>
            <a:endParaRPr lang="en-US"/>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a:p>
        </p:txBody>
      </p:sp>
    </p:spTree>
    <p:extLst>
      <p:ext uri="{BB962C8B-B14F-4D97-AF65-F5344CB8AC3E}">
        <p14:creationId xmlns:p14="http://schemas.microsoft.com/office/powerpoint/2010/main" val="2114094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51CF1133-3259-4C45-BABA-5B62D9C6F78D}" type="datetimeFigureOut">
              <a:rPr lang="en-US" smtClean="0"/>
              <a:t>8/4/2022</a:t>
            </a:fld>
            <a:endParaRPr lang="en-US"/>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r>
              <a:rPr lang="en-US" smtClean="0"/>
              <a:t>
              </a:t>
            </a:r>
            <a:endParaRPr lang="en-US"/>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6D22F896-40B5-4ADD-8801-0D06FADFA095}" type="slidenum">
              <a:rPr lang="en-US" smtClean="0"/>
              <a:t>‹#›</a:t>
            </a:fld>
            <a:endParaRPr lang="en-US"/>
          </a:p>
        </p:txBody>
      </p:sp>
    </p:spTree>
    <p:extLst>
      <p:ext uri="{BB962C8B-B14F-4D97-AF65-F5344CB8AC3E}">
        <p14:creationId xmlns:p14="http://schemas.microsoft.com/office/powerpoint/2010/main" val="1181146153"/>
      </p:ext>
    </p:extLst>
  </p:cSld>
  <p:clrMap bg1="dk1" tx1="lt1" bg2="dk2"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1219" y="300456"/>
            <a:ext cx="10593945" cy="6297769"/>
          </a:xfrm>
        </p:spPr>
        <p:txBody>
          <a:bodyPr anchor="t">
            <a:normAutofit/>
          </a:bodyPr>
          <a:lstStyle/>
          <a:p>
            <a:pPr algn="ctr"/>
            <a:endParaRPr lang="en-US" sz="4800" dirty="0" smtClean="0">
              <a:solidFill>
                <a:schemeClr val="tx1"/>
              </a:solidFill>
              <a:latin typeface="Palatino Linotype" panose="02040502050505030304" pitchFamily="18" charset="0"/>
              <a:ea typeface="Verdana" panose="020B0604030504040204" pitchFamily="34" charset="0"/>
              <a:cs typeface="Times New Roman" panose="02020603050405020304" pitchFamily="18" charset="0"/>
            </a:endParaRPr>
          </a:p>
          <a:p>
            <a:pPr algn="ctr"/>
            <a:r>
              <a:rPr lang="en-US" sz="4800" dirty="0" smtClean="0">
                <a:solidFill>
                  <a:schemeClr val="tx1"/>
                </a:solidFill>
                <a:latin typeface="Palatino Linotype" panose="02040502050505030304" pitchFamily="18" charset="0"/>
                <a:ea typeface="Verdana" panose="020B0604030504040204" pitchFamily="34" charset="0"/>
                <a:cs typeface="Times New Roman" panose="02020603050405020304" pitchFamily="18" charset="0"/>
              </a:rPr>
              <a:t>	</a:t>
            </a:r>
          </a:p>
          <a:p>
            <a:pPr algn="ctr"/>
            <a:r>
              <a:rPr lang="en-US" sz="5400" b="1" dirty="0" smtClean="0">
                <a:solidFill>
                  <a:schemeClr val="tx1"/>
                </a:solidFill>
                <a:latin typeface="Palatino Linotype" panose="02040502050505030304" pitchFamily="18" charset="0"/>
                <a:ea typeface="Verdana" panose="020B0604030504040204" pitchFamily="34" charset="0"/>
                <a:cs typeface="Times New Roman" panose="02020603050405020304" pitchFamily="18" charset="0"/>
              </a:rPr>
              <a:t>The Unwavering Collateral Source Rule</a:t>
            </a:r>
          </a:p>
          <a:p>
            <a:pPr algn="ctr"/>
            <a:r>
              <a:rPr lang="en-US" sz="4800" dirty="0">
                <a:solidFill>
                  <a:schemeClr val="tx1"/>
                </a:solidFill>
                <a:latin typeface="Verdana" panose="020B0604030504040204" pitchFamily="34" charset="0"/>
                <a:ea typeface="Verdana" panose="020B0604030504040204" pitchFamily="34" charset="0"/>
                <a:cs typeface="Times New Roman" panose="02020603050405020304" pitchFamily="18" charset="0"/>
              </a:rPr>
              <a:t>	</a:t>
            </a:r>
            <a:r>
              <a:rPr lang="en-US" sz="4800" dirty="0" smtClean="0">
                <a:solidFill>
                  <a:schemeClr val="tx1"/>
                </a:solidFill>
                <a:latin typeface="Verdana" panose="020B0604030504040204" pitchFamily="34" charset="0"/>
                <a:ea typeface="Verdana" panose="020B0604030504040204" pitchFamily="34" charset="0"/>
                <a:cs typeface="Times New Roman" panose="02020603050405020304" pitchFamily="18" charset="0"/>
              </a:rPr>
              <a:t>			</a:t>
            </a:r>
          </a:p>
          <a:p>
            <a:pPr algn="ctr"/>
            <a:r>
              <a:rPr lang="en-US" sz="4800" dirty="0">
                <a:solidFill>
                  <a:schemeClr val="tx1"/>
                </a:solidFill>
                <a:latin typeface="Verdana" panose="020B0604030504040204" pitchFamily="34" charset="0"/>
                <a:ea typeface="Verdana" panose="020B0604030504040204" pitchFamily="34" charset="0"/>
                <a:cs typeface="Times New Roman" panose="02020603050405020304" pitchFamily="18" charset="0"/>
              </a:rPr>
              <a:t>	</a:t>
            </a:r>
            <a:r>
              <a:rPr lang="en-US" sz="4800" dirty="0" smtClean="0">
                <a:solidFill>
                  <a:schemeClr val="tx1"/>
                </a:solidFill>
                <a:latin typeface="Verdana" panose="020B0604030504040204" pitchFamily="34" charset="0"/>
                <a:ea typeface="Verdana" panose="020B0604030504040204" pitchFamily="34" charset="0"/>
                <a:cs typeface="Times New Roman" panose="02020603050405020304" pitchFamily="18" charset="0"/>
              </a:rPr>
              <a:t>		      </a:t>
            </a:r>
            <a:r>
              <a:rPr lang="en-US"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rPr>
              <a:t>Clarissa </a:t>
            </a:r>
            <a:r>
              <a:rPr lang="en-US"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Collier, Esq.</a:t>
            </a:r>
            <a:r>
              <a:rPr lang="en-US" sz="2800"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		 </a:t>
            </a:r>
            <a:r>
              <a:rPr lang="en-US" sz="2800" dirty="0" smtClean="0">
                <a:solidFill>
                  <a:schemeClr val="tx1"/>
                </a:solidFill>
                <a:latin typeface="Times New Roman" panose="02020603050405020304" pitchFamily="18" charset="0"/>
                <a:ea typeface="Verdana" panose="020B0604030504040204" pitchFamily="34" charset="0"/>
                <a:cs typeface="Times New Roman" panose="02020603050405020304" pitchFamily="18" charset="0"/>
              </a:rPr>
              <a:t>     </a:t>
            </a:r>
            <a:r>
              <a:rPr lang="en-US" sz="2800" dirty="0">
                <a:solidFill>
                  <a:schemeClr val="tx1"/>
                </a:solidFill>
                <a:latin typeface="Verdana" panose="020B0604030504040204" pitchFamily="34" charset="0"/>
                <a:ea typeface="Verdana" panose="020B0604030504040204" pitchFamily="34" charset="0"/>
                <a:cs typeface="Verdana" panose="020B0604030504040204" pitchFamily="34" charset="0"/>
              </a:rPr>
              <a:t>		</a:t>
            </a:r>
            <a:r>
              <a:rPr lang="en-US" sz="28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			</a:t>
            </a:r>
            <a:endParaRPr lang="en-US" sz="28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a:extLst>
              <a:ext uri="{FF2B5EF4-FFF2-40B4-BE49-F238E27FC236}">
                <a16:creationId xmlns:a16="http://schemas.microsoft.com/office/drawing/2014/main" id="{91E0AE8E-F13F-E94C-8ABD-8901421CB1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6819" y="5495389"/>
            <a:ext cx="3768805" cy="730697"/>
          </a:xfrm>
          <a:prstGeom prst="rect">
            <a:avLst/>
          </a:prstGeom>
        </p:spPr>
      </p:pic>
    </p:spTree>
    <p:extLst>
      <p:ext uri="{BB962C8B-B14F-4D97-AF65-F5344CB8AC3E}">
        <p14:creationId xmlns:p14="http://schemas.microsoft.com/office/powerpoint/2010/main" val="4069320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PRE-VERDICT OPERATION</a:t>
            </a:r>
            <a:endParaRPr lang="en-US" sz="4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850096" y="2003954"/>
            <a:ext cx="5318005" cy="5068331"/>
          </a:xfrm>
        </p:spPr>
        <p:txBody>
          <a:bodyPr>
            <a:normAutofit fontScale="92500" lnSpcReduction="20000"/>
          </a:bodyPr>
          <a:lstStyle/>
          <a:p>
            <a:r>
              <a:rPr lang="en-US" sz="3600" dirty="0" smtClean="0">
                <a:latin typeface="Times New Roman" panose="02020603050405020304" pitchFamily="18" charset="0"/>
                <a:cs typeface="Times New Roman" panose="02020603050405020304" pitchFamily="18" charset="0"/>
              </a:rPr>
              <a:t>Prohibits defendants from introducing at trial amounts actually paid by plaintiff’s insurer </a:t>
            </a:r>
            <a:r>
              <a:rPr lang="en-US" sz="3600" u="sng" dirty="0" smtClean="0">
                <a:solidFill>
                  <a:srgbClr val="FFFF00"/>
                </a:solidFill>
                <a:latin typeface="Times New Roman" panose="02020603050405020304" pitchFamily="18" charset="0"/>
                <a:cs typeface="Times New Roman" panose="02020603050405020304" pitchFamily="18" charset="0"/>
              </a:rPr>
              <a:t>for any purpose</a:t>
            </a:r>
            <a:r>
              <a:rPr lang="en-US" sz="3600" dirty="0" smtClean="0">
                <a:latin typeface="Times New Roman" panose="02020603050405020304" pitchFamily="18" charset="0"/>
                <a:cs typeface="Times New Roman" panose="02020603050405020304" pitchFamily="18" charset="0"/>
              </a:rPr>
              <a:t>.</a:t>
            </a:r>
          </a:p>
          <a:p>
            <a:pPr marL="0" indent="0">
              <a:buNone/>
            </a:pPr>
            <a:endParaRPr lang="en-US" sz="3600" dirty="0" smtClean="0">
              <a:latin typeface="Times New Roman" panose="02020603050405020304" pitchFamily="18" charset="0"/>
              <a:cs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Theory? Such evidence could lead fact-finder to improperly reduce plaintiff’s damages on the grounds that the plaintiff already recovered his loss from the collateral source.</a:t>
            </a:r>
            <a:endParaRPr lang="en-US" sz="3600" dirty="0">
              <a:latin typeface="Times New Roman" panose="02020603050405020304" pitchFamily="18" charset="0"/>
              <a:cs typeface="Times New Roman" panose="02020603050405020304" pitchFamily="18" charset="0"/>
            </a:endParaRPr>
          </a:p>
        </p:txBody>
      </p:sp>
      <p:pic>
        <p:nvPicPr>
          <p:cNvPr id="1028" name="Picture 4" descr="Is an Unbiased Jury Ever Truly Possi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554" y="1913640"/>
            <a:ext cx="4879114" cy="3239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357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1028"/>
                                        </p:tgtEl>
                                        <p:attrNameLst>
                                          <p:attrName>style.visibility</p:attrName>
                                        </p:attrNameLst>
                                      </p:cBhvr>
                                      <p:to>
                                        <p:strVal val="visible"/>
                                      </p:to>
                                    </p:set>
                                    <p:animEffect transition="in" filter="fade">
                                      <p:cBhvr>
                                        <p:cTn id="10" dur="1000"/>
                                        <p:tgtEl>
                                          <p:spTgt spid="1028"/>
                                        </p:tgtEl>
                                      </p:cBhvr>
                                    </p:animEffect>
                                    <p:anim calcmode="lin" valueType="num">
                                      <p:cBhvr>
                                        <p:cTn id="11" dur="1000" fill="hold"/>
                                        <p:tgtEl>
                                          <p:spTgt spid="1028"/>
                                        </p:tgtEl>
                                        <p:attrNameLst>
                                          <p:attrName>ppt_x</p:attrName>
                                        </p:attrNameLst>
                                      </p:cBhvr>
                                      <p:tavLst>
                                        <p:tav tm="0">
                                          <p:val>
                                            <p:strVal val="#ppt_x"/>
                                          </p:val>
                                        </p:tav>
                                        <p:tav tm="100000">
                                          <p:val>
                                            <p:strVal val="#ppt_x"/>
                                          </p:val>
                                        </p:tav>
                                      </p:tavLst>
                                    </p:anim>
                                    <p:anim calcmode="lin" valueType="num">
                                      <p:cBhvr>
                                        <p:cTn id="12"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latin typeface="Times New Roman" panose="02020603050405020304" pitchFamily="18" charset="0"/>
                <a:cs typeface="Times New Roman" panose="02020603050405020304" pitchFamily="18" charset="0"/>
              </a:rPr>
              <a:t>“REASONABLE VALUE”?</a:t>
            </a:r>
            <a:endParaRPr lang="en-US" sz="4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91997" y="1997331"/>
            <a:ext cx="10233800" cy="4351338"/>
          </a:xfrm>
        </p:spPr>
        <p:txBody>
          <a:bodyPr>
            <a:normAutofit lnSpcReduction="10000"/>
          </a:bodyPr>
          <a:lstStyle/>
          <a:p>
            <a:r>
              <a:rPr lang="en-US" sz="3200" dirty="0" smtClean="0">
                <a:latin typeface="Times New Roman" panose="02020603050405020304" pitchFamily="18" charset="0"/>
                <a:cs typeface="Times New Roman" panose="02020603050405020304" pitchFamily="18" charset="0"/>
              </a:rPr>
              <a:t>CO recognizes the “reasonable value rule.”</a:t>
            </a:r>
          </a:p>
          <a:p>
            <a:pPr marL="0" indent="0">
              <a:buNone/>
            </a:pP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correct measure of damages is the necessary and reasonable value of the [medical] services rendered.” </a:t>
            </a:r>
            <a:r>
              <a:rPr lang="en-US" sz="3200" i="1" dirty="0">
                <a:latin typeface="Times New Roman" panose="02020603050405020304" pitchFamily="18" charset="0"/>
                <a:cs typeface="Times New Roman" panose="02020603050405020304" pitchFamily="18" charset="0"/>
              </a:rPr>
              <a:t>Kendall v. </a:t>
            </a:r>
            <a:r>
              <a:rPr lang="en-US" sz="3200" i="1" dirty="0" err="1">
                <a:latin typeface="Times New Roman" panose="02020603050405020304" pitchFamily="18" charset="0"/>
                <a:cs typeface="Times New Roman" panose="02020603050405020304" pitchFamily="18" charset="0"/>
              </a:rPr>
              <a:t>Hargrave</a:t>
            </a:r>
            <a:r>
              <a:rPr lang="en-US" sz="3200" dirty="0">
                <a:latin typeface="Times New Roman" panose="02020603050405020304" pitchFamily="18" charset="0"/>
                <a:cs typeface="Times New Roman" panose="02020603050405020304" pitchFamily="18" charset="0"/>
              </a:rPr>
              <a:t>, 142 Colo. 120, 123, 349 P.2d 993, 994 (1960</a:t>
            </a:r>
            <a:r>
              <a:rPr lang="en-US" sz="3200" dirty="0" smtClean="0">
                <a:latin typeface="Times New Roman" panose="02020603050405020304" pitchFamily="18" charset="0"/>
                <a:cs typeface="Times New Roman" panose="02020603050405020304" pitchFamily="18" charset="0"/>
              </a:rPr>
              <a:t>).</a:t>
            </a:r>
          </a:p>
          <a:p>
            <a:pPr marL="0" indent="0">
              <a:buNone/>
            </a:pP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To prove value, the amount paid for medical services is “some evidence of their reasonable value.” </a:t>
            </a:r>
            <a:r>
              <a:rPr lang="en-US" sz="3200" i="1" dirty="0" smtClean="0">
                <a:latin typeface="Times New Roman" panose="02020603050405020304" pitchFamily="18" charset="0"/>
                <a:cs typeface="Times New Roman" panose="02020603050405020304" pitchFamily="18" charset="0"/>
              </a:rPr>
              <a:t>Id.</a:t>
            </a:r>
            <a:endParaRPr lang="en-US" sz="3200" dirty="0" smtClean="0">
              <a:latin typeface="Times New Roman" panose="02020603050405020304" pitchFamily="18" charset="0"/>
              <a:cs typeface="Times New Roman" panose="02020603050405020304" pitchFamily="18" charset="0"/>
            </a:endParaRPr>
          </a:p>
          <a:p>
            <a:endParaRPr lang="en-US" sz="3200" dirty="0">
              <a:latin typeface="+mn-lt"/>
            </a:endParaRPr>
          </a:p>
        </p:txBody>
      </p:sp>
    </p:spTree>
    <p:extLst>
      <p:ext uri="{BB962C8B-B14F-4D97-AF65-F5344CB8AC3E}">
        <p14:creationId xmlns:p14="http://schemas.microsoft.com/office/powerpoint/2010/main" val="17236623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fade">
                                      <p:cBhvr>
                                        <p:cTn id="25" dur="1000"/>
                                        <p:tgtEl>
                                          <p:spTgt spid="3">
                                            <p:txEl>
                                              <p:pRg st="0" end="0"/>
                                            </p:txEl>
                                          </p:spTgt>
                                        </p:tgtEl>
                                      </p:cBhvr>
                                    </p:animEffect>
                                    <p:anim calcmode="lin" valueType="num">
                                      <p:cBhvr>
                                        <p:cTn id="2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additive="base">
                                        <p:cTn id="3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latin typeface="Times New Roman" panose="02020603050405020304" pitchFamily="18" charset="0"/>
                <a:cs typeface="Times New Roman" panose="02020603050405020304" pitchFamily="18" charset="0"/>
              </a:rPr>
              <a:t>“REASONABLE VALUE”?</a:t>
            </a:r>
            <a:endParaRPr lang="en-US" sz="4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78059" y="1927356"/>
            <a:ext cx="10233800" cy="4351338"/>
          </a:xfrm>
        </p:spPr>
        <p:txBody>
          <a:bodyPr>
            <a:normAutofit/>
          </a:bodyPr>
          <a:lstStyle/>
          <a:p>
            <a:r>
              <a:rPr lang="en-US" sz="3200" dirty="0" smtClean="0">
                <a:latin typeface="Times New Roman" panose="02020603050405020304" pitchFamily="18" charset="0"/>
                <a:cs typeface="Times New Roman" panose="02020603050405020304" pitchFamily="18" charset="0"/>
              </a:rPr>
              <a:t>CO Supreme Court has recognized tension between pre-verdict component of rule and the “reasonable value rule.” </a:t>
            </a:r>
          </a:p>
          <a:p>
            <a:pPr marL="0" indent="0">
              <a:buNone/>
            </a:pPr>
            <a:endParaRPr lang="en-US" sz="3200" dirty="0" smtClean="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So what happens if evidence of amount paid discloses collateral source?</a:t>
            </a:r>
          </a:p>
        </p:txBody>
      </p:sp>
    </p:spTree>
    <p:extLst>
      <p:ext uri="{BB962C8B-B14F-4D97-AF65-F5344CB8AC3E}">
        <p14:creationId xmlns:p14="http://schemas.microsoft.com/office/powerpoint/2010/main" val="2405840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latin typeface="Times New Roman" panose="02020603050405020304" pitchFamily="18" charset="0"/>
                <a:cs typeface="Times New Roman" panose="02020603050405020304" pitchFamily="18" charset="0"/>
              </a:rPr>
              <a:t>“REASONABLE VALUE”?</a:t>
            </a:r>
            <a:endParaRPr lang="en-US" sz="4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9250" y="2045690"/>
            <a:ext cx="10233800" cy="4351338"/>
          </a:xfrm>
        </p:spPr>
        <p:txBody>
          <a:bodyPr>
            <a:normAutofit/>
          </a:bodyPr>
          <a:lstStyle/>
          <a:p>
            <a:r>
              <a:rPr lang="en-US" sz="3200" u="sng" dirty="0" smtClean="0">
                <a:solidFill>
                  <a:srgbClr val="FFFF00"/>
                </a:solidFill>
                <a:latin typeface="Times New Roman" panose="02020603050405020304" pitchFamily="18" charset="0"/>
                <a:cs typeface="Times New Roman" panose="02020603050405020304" pitchFamily="18" charset="0"/>
              </a:rPr>
              <a:t>Collateral source rule will prevail</a:t>
            </a:r>
            <a:r>
              <a:rPr lang="en-US" sz="3200" dirty="0" smtClean="0">
                <a:latin typeface="Times New Roman" panose="02020603050405020304" pitchFamily="18" charset="0"/>
                <a:cs typeface="Times New Roman" panose="02020603050405020304" pitchFamily="18" charset="0"/>
              </a:rPr>
              <a:t>.</a:t>
            </a:r>
          </a:p>
          <a:p>
            <a:pPr marL="0" indent="0">
              <a:buNone/>
            </a:pPr>
            <a:endParaRPr lang="en-US" sz="3200" dirty="0" smtClean="0">
              <a:latin typeface="+mn-lt"/>
            </a:endParaRPr>
          </a:p>
          <a:p>
            <a:r>
              <a:rPr lang="en-US" sz="3200" dirty="0" smtClean="0">
                <a:latin typeface="Times New Roman" panose="02020603050405020304" pitchFamily="18" charset="0"/>
                <a:cs typeface="Times New Roman" panose="02020603050405020304" pitchFamily="18" charset="0"/>
              </a:rPr>
              <a:t>CO Supreme Court resolved tension by holding that “the pre-verdict evidentiary component of the collateral source rule prevails in collateral source cases to bar the admission of the amounts paid for medical services.” </a:t>
            </a:r>
            <a:r>
              <a:rPr lang="en-US" sz="3200" i="1" dirty="0" smtClean="0">
                <a:latin typeface="Times New Roman" panose="02020603050405020304" pitchFamily="18" charset="0"/>
                <a:cs typeface="Times New Roman" panose="02020603050405020304" pitchFamily="18" charset="0"/>
              </a:rPr>
              <a:t>Wal-Mart Stores, Inc. v. </a:t>
            </a:r>
            <a:r>
              <a:rPr lang="en-US" sz="3200" i="1" dirty="0" err="1" smtClean="0">
                <a:latin typeface="Times New Roman" panose="02020603050405020304" pitchFamily="18" charset="0"/>
                <a:cs typeface="Times New Roman" panose="02020603050405020304" pitchFamily="18" charset="0"/>
              </a:rPr>
              <a:t>Crossgrove</a:t>
            </a:r>
            <a:r>
              <a:rPr lang="en-US" sz="3200" dirty="0" smtClean="0">
                <a:latin typeface="Times New Roman" panose="02020603050405020304" pitchFamily="18" charset="0"/>
                <a:cs typeface="Times New Roman" panose="02020603050405020304" pitchFamily="18" charset="0"/>
              </a:rPr>
              <a:t>, 2012 CO 31, ¶ 20, 276 P.3d 562.</a:t>
            </a:r>
          </a:p>
        </p:txBody>
      </p:sp>
    </p:spTree>
    <p:extLst>
      <p:ext uri="{BB962C8B-B14F-4D97-AF65-F5344CB8AC3E}">
        <p14:creationId xmlns:p14="http://schemas.microsoft.com/office/powerpoint/2010/main" val="9257759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dirty="0" smtClean="0">
                <a:latin typeface="Times New Roman" panose="02020603050405020304" pitchFamily="18" charset="0"/>
                <a:cs typeface="Times New Roman" panose="02020603050405020304" pitchFamily="18" charset="0"/>
              </a:rPr>
              <a:t>“REASONABLE VALUE”?</a:t>
            </a:r>
            <a:endParaRPr lang="en-US" sz="4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93039" y="1991902"/>
            <a:ext cx="10233800" cy="4351338"/>
          </a:xfrm>
        </p:spPr>
        <p:txBody>
          <a:bodyPr>
            <a:normAutofit fontScale="92500"/>
          </a:bodyPr>
          <a:lstStyle/>
          <a:p>
            <a:pPr marL="0" indent="0">
              <a:buNone/>
            </a:pPr>
            <a:r>
              <a:rPr lang="en-US" sz="3200" dirty="0" smtClean="0">
                <a:latin typeface="Times New Roman" panose="02020603050405020304" pitchFamily="18" charset="0"/>
                <a:cs typeface="Times New Roman" panose="02020603050405020304" pitchFamily="18" charset="0"/>
              </a:rPr>
              <a:t>The Court in </a:t>
            </a:r>
            <a:r>
              <a:rPr lang="en-US" sz="3200" i="1" dirty="0" err="1" smtClean="0">
                <a:latin typeface="Times New Roman" panose="02020603050405020304" pitchFamily="18" charset="0"/>
                <a:cs typeface="Times New Roman" panose="02020603050405020304" pitchFamily="18" charset="0"/>
              </a:rPr>
              <a:t>Crossgrove</a:t>
            </a:r>
            <a:r>
              <a:rPr lang="en-US" sz="3200" dirty="0" smtClean="0">
                <a:latin typeface="Times New Roman" panose="02020603050405020304" pitchFamily="18" charset="0"/>
                <a:cs typeface="Times New Roman" panose="02020603050405020304" pitchFamily="18" charset="0"/>
              </a:rPr>
              <a:t>, explained:</a:t>
            </a:r>
          </a:p>
          <a:p>
            <a:pPr marL="0" indent="0">
              <a:buNone/>
            </a:pPr>
            <a:endParaRPr lang="en-US" sz="3200" dirty="0">
              <a:latin typeface="Times New Roman" panose="02020603050405020304" pitchFamily="18" charset="0"/>
              <a:cs typeface="Times New Roman" panose="02020603050405020304" pitchFamily="18" charset="0"/>
            </a:endParaRPr>
          </a:p>
          <a:p>
            <a:pPr marL="0" indent="0">
              <a:buNone/>
            </a:pPr>
            <a:r>
              <a:rPr lang="en-US" sz="3200" dirty="0" smtClean="0">
                <a:latin typeface="Times New Roman" panose="02020603050405020304" pitchFamily="18" charset="0"/>
                <a:cs typeface="Times New Roman" panose="02020603050405020304" pitchFamily="18" charset="0"/>
              </a:rPr>
              <a:t>“</a:t>
            </a:r>
            <a:r>
              <a:rPr lang="en-US" sz="3200" dirty="0" smtClean="0">
                <a:solidFill>
                  <a:srgbClr val="FFFF00"/>
                </a:solidFill>
                <a:latin typeface="Times New Roman" panose="02020603050405020304" pitchFamily="18" charset="0"/>
                <a:cs typeface="Times New Roman" panose="02020603050405020304" pitchFamily="18" charset="0"/>
              </a:rPr>
              <a:t>Admitting </a:t>
            </a:r>
            <a:r>
              <a:rPr lang="en-US" sz="3200" dirty="0">
                <a:solidFill>
                  <a:srgbClr val="FFFF00"/>
                </a:solidFill>
                <a:latin typeface="Times New Roman" panose="02020603050405020304" pitchFamily="18" charset="0"/>
                <a:cs typeface="Times New Roman" panose="02020603050405020304" pitchFamily="18" charset="0"/>
              </a:rPr>
              <a:t>amounts paid evidence for any purpose</a:t>
            </a:r>
            <a:r>
              <a:rPr lang="en-US" sz="3200" dirty="0">
                <a:latin typeface="Times New Roman" panose="02020603050405020304" pitchFamily="18" charset="0"/>
                <a:cs typeface="Times New Roman" panose="02020603050405020304" pitchFamily="18" charset="0"/>
              </a:rPr>
              <a:t>, including the purpose of determining reasonable value, in a collateral source case </a:t>
            </a:r>
            <a:r>
              <a:rPr lang="en-US" sz="3200" dirty="0">
                <a:solidFill>
                  <a:srgbClr val="FFFF00"/>
                </a:solidFill>
                <a:latin typeface="Times New Roman" panose="02020603050405020304" pitchFamily="18" charset="0"/>
                <a:cs typeface="Times New Roman" panose="02020603050405020304" pitchFamily="18" charset="0"/>
              </a:rPr>
              <a:t>carries with it an unjustifiable risk </a:t>
            </a:r>
            <a:r>
              <a:rPr lang="en-US" sz="3200" dirty="0">
                <a:latin typeface="Times New Roman" panose="02020603050405020304" pitchFamily="18" charset="0"/>
                <a:cs typeface="Times New Roman" panose="02020603050405020304" pitchFamily="18" charset="0"/>
              </a:rPr>
              <a:t>that the jury will infer the existence of a collateral source—most commonly an insurer—from the evidence, and thereby </a:t>
            </a:r>
            <a:r>
              <a:rPr lang="en-US" sz="3200" dirty="0">
                <a:solidFill>
                  <a:srgbClr val="FFFF00"/>
                </a:solidFill>
                <a:latin typeface="Times New Roman" panose="02020603050405020304" pitchFamily="18" charset="0"/>
                <a:cs typeface="Times New Roman" panose="02020603050405020304" pitchFamily="18" charset="0"/>
              </a:rPr>
              <a:t>improperly diminish the plaintiff's damages award</a:t>
            </a:r>
            <a:r>
              <a:rPr lang="en-US" sz="3200" dirty="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Wal-Mart Stores, Inc. v. </a:t>
            </a:r>
            <a:r>
              <a:rPr lang="en-US" sz="3200" i="1" dirty="0" err="1">
                <a:latin typeface="Times New Roman" panose="02020603050405020304" pitchFamily="18" charset="0"/>
                <a:cs typeface="Times New Roman" panose="02020603050405020304" pitchFamily="18" charset="0"/>
              </a:rPr>
              <a:t>Crossgrove</a:t>
            </a:r>
            <a:r>
              <a:rPr lang="en-US" sz="3200" dirty="0">
                <a:latin typeface="Times New Roman" panose="02020603050405020304" pitchFamily="18" charset="0"/>
                <a:cs typeface="Times New Roman" panose="02020603050405020304" pitchFamily="18" charset="0"/>
              </a:rPr>
              <a:t>, 2012 CO 31, ¶ 20, 276 P.3d 562.</a:t>
            </a:r>
          </a:p>
          <a:p>
            <a:pPr marL="0" indent="0">
              <a:buNone/>
            </a:pPr>
            <a:endParaRPr lang="en-US" sz="3200" dirty="0" smtClean="0">
              <a:latin typeface="+mn-lt"/>
            </a:endParaRPr>
          </a:p>
          <a:p>
            <a:pPr marL="0" indent="0">
              <a:buNone/>
            </a:pPr>
            <a:endParaRPr lang="en-US" sz="3200" dirty="0" smtClean="0">
              <a:latin typeface="+mn-lt"/>
            </a:endParaRPr>
          </a:p>
        </p:txBody>
      </p:sp>
    </p:spTree>
    <p:extLst>
      <p:ext uri="{BB962C8B-B14F-4D97-AF65-F5344CB8AC3E}">
        <p14:creationId xmlns:p14="http://schemas.microsoft.com/office/powerpoint/2010/main" val="2948340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circle(in)">
                                      <p:cBhvr>
                                        <p:cTn id="14"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effectLst>
                  <a:outerShdw blurRad="38100" dist="38100" dir="2700000" algn="tl">
                    <a:srgbClr val="000000">
                      <a:alpha val="43137"/>
                    </a:srgbClr>
                  </a:outerShdw>
                </a:effectLst>
                <a:latin typeface="Palatino Linotype" panose="02040502050505030304" pitchFamily="18" charset="0"/>
              </a:rPr>
              <a:t>POST-VERDICT </a:t>
            </a:r>
            <a:r>
              <a:rPr lang="en-US" sz="4400" dirty="0">
                <a:effectLst>
                  <a:outerShdw blurRad="38100" dist="38100" dir="2700000" algn="tl">
                    <a:srgbClr val="000000">
                      <a:alpha val="43137"/>
                    </a:srgbClr>
                  </a:outerShdw>
                </a:effectLst>
                <a:latin typeface="Palatino Linotype" panose="02040502050505030304" pitchFamily="18" charset="0"/>
              </a:rPr>
              <a:t>OPERATION</a:t>
            </a:r>
            <a:endParaRPr lang="en-US" sz="4400" dirty="0"/>
          </a:p>
        </p:txBody>
      </p:sp>
      <p:sp>
        <p:nvSpPr>
          <p:cNvPr id="3" name="Content Placeholder 2"/>
          <p:cNvSpPr>
            <a:spLocks noGrp="1"/>
          </p:cNvSpPr>
          <p:nvPr>
            <p:ph idx="1"/>
          </p:nvPr>
        </p:nvSpPr>
        <p:spPr>
          <a:xfrm>
            <a:off x="227211" y="1792936"/>
            <a:ext cx="8517826" cy="4854491"/>
          </a:xfrm>
        </p:spPr>
        <p:txBody>
          <a:bodyPr>
            <a:noAutofit/>
          </a:bodyPr>
          <a:lstStyle/>
          <a:p>
            <a:r>
              <a:rPr lang="en-US" sz="3200" dirty="0">
                <a:latin typeface="Times New Roman" panose="02020603050405020304" pitchFamily="18" charset="0"/>
                <a:cs typeface="Times New Roman" panose="02020603050405020304" pitchFamily="18" charset="0"/>
              </a:rPr>
              <a:t>C.R.S. § </a:t>
            </a:r>
            <a:r>
              <a:rPr lang="en-US" sz="3200" dirty="0" smtClean="0">
                <a:latin typeface="Times New Roman" panose="02020603050405020304" pitchFamily="18" charset="0"/>
                <a:cs typeface="Times New Roman" panose="02020603050405020304" pitchFamily="18" charset="0"/>
              </a:rPr>
              <a:t>13-21-111.6</a:t>
            </a:r>
            <a:endParaRPr lang="en-US" sz="3200" dirty="0">
              <a:latin typeface="Times New Roman" panose="02020603050405020304" pitchFamily="18" charset="0"/>
              <a:cs typeface="Times New Roman" panose="02020603050405020304" pitchFamily="18" charset="0"/>
            </a:endParaRPr>
          </a:p>
          <a:p>
            <a:pPr marL="0" indent="0">
              <a:buNone/>
            </a:pPr>
            <a:endParaRPr lang="en-US" sz="3200" dirty="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Requires the trial court to reduce a successful plaintiff’s verdict as a matter of law </a:t>
            </a:r>
            <a:r>
              <a:rPr lang="en-US" sz="3200" dirty="0">
                <a:latin typeface="Times New Roman" panose="02020603050405020304" pitchFamily="18" charset="0"/>
                <a:cs typeface="Times New Roman" panose="02020603050405020304" pitchFamily="18" charset="0"/>
              </a:rPr>
              <a:t>by the amount the plaintiff </a:t>
            </a:r>
            <a:r>
              <a:rPr lang="en-US" sz="3200" dirty="0" smtClean="0">
                <a:latin typeface="Times New Roman" panose="02020603050405020304" pitchFamily="18" charset="0"/>
                <a:cs typeface="Times New Roman" panose="02020603050405020304" pitchFamily="18" charset="0"/>
              </a:rPr>
              <a:t>“has </a:t>
            </a:r>
            <a:r>
              <a:rPr lang="en-US" sz="3200" dirty="0">
                <a:latin typeface="Times New Roman" panose="02020603050405020304" pitchFamily="18" charset="0"/>
                <a:cs typeface="Times New Roman" panose="02020603050405020304" pitchFamily="18" charset="0"/>
              </a:rPr>
              <a:t>been or will be wholly or partially indemnified or compensated for his loss by any other person, corporation, insurance company or fund in relation to the injury ... sustained</a:t>
            </a:r>
            <a:r>
              <a:rPr lang="en-US" sz="3200" dirty="0" smtClean="0">
                <a:latin typeface="Times New Roman" panose="02020603050405020304" pitchFamily="18" charset="0"/>
                <a:cs typeface="Times New Roman" panose="02020603050405020304" pitchFamily="18" charset="0"/>
              </a:rPr>
              <a:t>.”</a:t>
            </a:r>
          </a:p>
          <a:p>
            <a:pPr marL="0" indent="0">
              <a:buNone/>
            </a:pPr>
            <a:endParaRPr lang="en-US" dirty="0">
              <a:latin typeface="+mn-lt"/>
            </a:endParaRPr>
          </a:p>
        </p:txBody>
      </p:sp>
      <p:pic>
        <p:nvPicPr>
          <p:cNvPr id="4100" name="Picture 4" descr="How to Behave in Family Court and Avoid Pissing off a Ju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745037" y="1498182"/>
            <a:ext cx="2879390" cy="1918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669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2000"/>
                                        <p:tgtEl>
                                          <p:spTgt spid="4100"/>
                                        </p:tgtEl>
                                      </p:cBhvr>
                                    </p:animEffect>
                                    <p:anim calcmode="lin" valueType="num">
                                      <p:cBhvr>
                                        <p:cTn id="13" dur="2000" fill="hold"/>
                                        <p:tgtEl>
                                          <p:spTgt spid="4100"/>
                                        </p:tgtEl>
                                        <p:attrNameLst>
                                          <p:attrName>ppt_w</p:attrName>
                                        </p:attrNameLst>
                                      </p:cBhvr>
                                      <p:tavLst>
                                        <p:tav tm="0" fmla="#ppt_w*sin(2.5*pi*$)">
                                          <p:val>
                                            <p:fltVal val="0"/>
                                          </p:val>
                                        </p:tav>
                                        <p:tav tm="100000">
                                          <p:val>
                                            <p:fltVal val="1"/>
                                          </p:val>
                                        </p:tav>
                                      </p:tavLst>
                                    </p:anim>
                                    <p:anim calcmode="lin" valueType="num">
                                      <p:cBhvr>
                                        <p:cTn id="14" dur="2000" fill="hold"/>
                                        <p:tgtEl>
                                          <p:spTgt spid="410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1000"/>
                                        <p:tgtEl>
                                          <p:spTgt spid="3">
                                            <p:txEl>
                                              <p:pRg st="0" end="0"/>
                                            </p:txEl>
                                          </p:spTgt>
                                        </p:tgtEl>
                                      </p:cBhvr>
                                    </p:animEffect>
                                    <p:anim calcmode="lin" valueType="num">
                                      <p:cBhvr>
                                        <p:cTn id="2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POST-VERDICT </a:t>
            </a:r>
            <a:r>
              <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OPERATION</a:t>
            </a:r>
            <a:endParaRPr lang="en-US"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1375" y="1953191"/>
            <a:ext cx="10398232" cy="5127207"/>
          </a:xfrm>
        </p:spPr>
        <p:txBody>
          <a:bodyPr>
            <a:noAutofit/>
          </a:bodyPr>
          <a:lstStyle/>
          <a:p>
            <a:r>
              <a:rPr lang="en-US" sz="3200" u="sng" cap="all" dirty="0" smtClean="0">
                <a:solidFill>
                  <a:srgbClr val="FFFF00"/>
                </a:solidFill>
                <a:latin typeface="Times New Roman" panose="02020603050405020304" pitchFamily="18" charset="0"/>
                <a:cs typeface="Times New Roman" panose="02020603050405020304" pitchFamily="18" charset="0"/>
              </a:rPr>
              <a:t>Except!</a:t>
            </a:r>
            <a:r>
              <a:rPr lang="en-US" sz="3200" cap="all" dirty="0" smtClean="0">
                <a:solidFill>
                  <a:srgbClr val="FFFF00"/>
                </a:solidFill>
                <a:latin typeface="Times New Roman" panose="02020603050405020304" pitchFamily="18" charset="0"/>
                <a:cs typeface="Times New Roman" panose="02020603050405020304" pitchFamily="18" charset="0"/>
              </a:rPr>
              <a:t> </a:t>
            </a:r>
            <a:endParaRPr lang="en-US" sz="3200" dirty="0" smtClean="0">
              <a:solidFill>
                <a:srgbClr val="FFFF00"/>
              </a:solidFill>
              <a:latin typeface="+mn-lt"/>
            </a:endParaRPr>
          </a:p>
          <a:p>
            <a:pPr lvl="1"/>
            <a:r>
              <a:rPr lang="en-US" sz="3000" dirty="0" smtClean="0">
                <a:solidFill>
                  <a:schemeClr val="tx1"/>
                </a:solidFill>
                <a:latin typeface="Times New Roman" panose="02020603050405020304" pitchFamily="18" charset="0"/>
                <a:cs typeface="Times New Roman" panose="02020603050405020304" pitchFamily="18" charset="0"/>
              </a:rPr>
              <a:t>The statute </a:t>
            </a:r>
            <a:r>
              <a:rPr lang="en-US" sz="3000" u="sng" dirty="0" smtClean="0">
                <a:solidFill>
                  <a:srgbClr val="FFFF00"/>
                </a:solidFill>
                <a:latin typeface="Times New Roman" panose="02020603050405020304" pitchFamily="18" charset="0"/>
                <a:cs typeface="Times New Roman" panose="02020603050405020304" pitchFamily="18" charset="0"/>
              </a:rPr>
              <a:t>prohibits</a:t>
            </a:r>
            <a:r>
              <a:rPr lang="en-US" sz="3000" dirty="0" smtClean="0">
                <a:solidFill>
                  <a:schemeClr val="tx1"/>
                </a:solidFill>
                <a:latin typeface="Times New Roman" panose="02020603050405020304" pitchFamily="18" charset="0"/>
                <a:cs typeface="Times New Roman" panose="02020603050405020304" pitchFamily="18" charset="0"/>
              </a:rPr>
              <a:t> trial courts from reducing verdict by amount of indemnification/compensation that plaintiff received/will receive from a “benefit paid as a result of a contract entered into and paid for by or on behalf of” the plaintiff (i.e., the “contract exception”). </a:t>
            </a:r>
            <a:r>
              <a:rPr lang="en-US" sz="3000" i="1" dirty="0">
                <a:solidFill>
                  <a:schemeClr val="tx1"/>
                </a:solidFill>
                <a:latin typeface="Times New Roman" panose="02020603050405020304" pitchFamily="18" charset="0"/>
                <a:cs typeface="Times New Roman" panose="02020603050405020304" pitchFamily="18" charset="0"/>
              </a:rPr>
              <a:t>See </a:t>
            </a:r>
            <a:r>
              <a:rPr lang="en-US" sz="3000" dirty="0">
                <a:solidFill>
                  <a:schemeClr val="tx1"/>
                </a:solidFill>
                <a:latin typeface="Times New Roman" panose="02020603050405020304" pitchFamily="18" charset="0"/>
                <a:cs typeface="Times New Roman" panose="02020603050405020304" pitchFamily="18" charset="0"/>
              </a:rPr>
              <a:t>C.R.S. § </a:t>
            </a:r>
            <a:r>
              <a:rPr lang="en-US" sz="3000" dirty="0" smtClean="0">
                <a:solidFill>
                  <a:schemeClr val="tx1"/>
                </a:solidFill>
                <a:latin typeface="Times New Roman" panose="02020603050405020304" pitchFamily="18" charset="0"/>
                <a:cs typeface="Times New Roman" panose="02020603050405020304" pitchFamily="18" charset="0"/>
              </a:rPr>
              <a:t>13-21-111.6</a:t>
            </a:r>
            <a:endParaRPr lang="en-US" sz="3200" dirty="0" smtClean="0">
              <a:solidFill>
                <a:schemeClr val="tx1"/>
              </a:solidFill>
              <a:latin typeface="Times New Roman" panose="02020603050405020304" pitchFamily="18" charset="0"/>
              <a:cs typeface="Times New Roman" panose="02020603050405020304" pitchFamily="18" charset="0"/>
            </a:endParaRPr>
          </a:p>
          <a:p>
            <a:r>
              <a:rPr lang="en-US" sz="3200" dirty="0">
                <a:solidFill>
                  <a:schemeClr val="tx1"/>
                </a:solidFill>
                <a:latin typeface="Times New Roman" panose="02020603050405020304" pitchFamily="18" charset="0"/>
                <a:cs typeface="Times New Roman" panose="02020603050405020304" pitchFamily="18" charset="0"/>
              </a:rPr>
              <a:t>This means there is </a:t>
            </a:r>
            <a:r>
              <a:rPr lang="en-US" sz="3200" u="sng" dirty="0">
                <a:solidFill>
                  <a:srgbClr val="FFFF00"/>
                </a:solidFill>
                <a:latin typeface="Times New Roman" panose="02020603050405020304" pitchFamily="18" charset="0"/>
                <a:cs typeface="Times New Roman" panose="02020603050405020304" pitchFamily="18" charset="0"/>
              </a:rPr>
              <a:t>no post-trial offset for payments made by a plaintiff’s private health </a:t>
            </a:r>
            <a:r>
              <a:rPr lang="en-US" sz="3200" u="sng" dirty="0" smtClean="0">
                <a:solidFill>
                  <a:srgbClr val="FFFF00"/>
                </a:solidFill>
                <a:latin typeface="Times New Roman" panose="02020603050405020304" pitchFamily="18" charset="0"/>
                <a:cs typeface="Times New Roman" panose="02020603050405020304" pitchFamily="18" charset="0"/>
              </a:rPr>
              <a:t>insurer</a:t>
            </a:r>
            <a:r>
              <a:rPr lang="en-US" sz="3200" u="sng" dirty="0" smtClean="0">
                <a:solidFill>
                  <a:srgbClr val="FFFF00"/>
                </a:solidFill>
                <a:latin typeface="Times New Roman" panose="02020603050405020304" pitchFamily="18" charset="0"/>
                <a:cs typeface="Times New Roman" panose="02020603050405020304" pitchFamily="18" charset="0"/>
              </a:rPr>
              <a:t>, employment benefits, etc</a:t>
            </a:r>
            <a:r>
              <a:rPr lang="en-US" sz="3200" dirty="0" smtClean="0">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a:p>
            <a:endParaRPr lang="en-US" sz="3200" u="sng" dirty="0">
              <a:solidFill>
                <a:srgbClr val="FFFF00"/>
              </a:solidFill>
              <a:latin typeface="+mn-lt"/>
            </a:endParaRPr>
          </a:p>
          <a:p>
            <a:endParaRPr lang="en-US" dirty="0" smtClean="0">
              <a:latin typeface="+mn-lt"/>
            </a:endParaRPr>
          </a:p>
          <a:p>
            <a:pPr marL="0" indent="0">
              <a:buNone/>
            </a:pPr>
            <a:endParaRPr lang="en-US" dirty="0">
              <a:latin typeface="+mn-lt"/>
            </a:endParaRPr>
          </a:p>
        </p:txBody>
      </p:sp>
    </p:spTree>
    <p:extLst>
      <p:ext uri="{BB962C8B-B14F-4D97-AF65-F5344CB8AC3E}">
        <p14:creationId xmlns:p14="http://schemas.microsoft.com/office/powerpoint/2010/main" val="531833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POST-VERDICT </a:t>
            </a:r>
            <a:r>
              <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OPERATION</a:t>
            </a:r>
            <a:endParaRPr lang="en-US"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01375" y="1872195"/>
            <a:ext cx="10398232" cy="5127207"/>
          </a:xfrm>
        </p:spPr>
        <p:txBody>
          <a:bodyPr>
            <a:noAutofit/>
          </a:bodyPr>
          <a:lstStyle/>
          <a:p>
            <a:r>
              <a:rPr lang="en-US" sz="3200" dirty="0" smtClean="0">
                <a:latin typeface="Times New Roman" panose="02020603050405020304" pitchFamily="18" charset="0"/>
                <a:cs typeface="Times New Roman" panose="02020603050405020304" pitchFamily="18" charset="0"/>
              </a:rPr>
              <a:t>Contract </a:t>
            </a:r>
            <a:r>
              <a:rPr lang="en-US" sz="3200" dirty="0">
                <a:latin typeface="Times New Roman" panose="02020603050405020304" pitchFamily="18" charset="0"/>
                <a:cs typeface="Times New Roman" panose="02020603050405020304" pitchFamily="18" charset="0"/>
              </a:rPr>
              <a:t>exception intended to “</a:t>
            </a:r>
            <a:r>
              <a:rPr lang="en-US" sz="3200" dirty="0" smtClean="0">
                <a:latin typeface="Times New Roman" panose="02020603050405020304" pitchFamily="18" charset="0"/>
                <a:cs typeface="Times New Roman" panose="02020603050405020304" pitchFamily="18" charset="0"/>
              </a:rPr>
              <a:t>prevent </a:t>
            </a:r>
            <a:r>
              <a:rPr lang="en-US" sz="3200" dirty="0">
                <a:latin typeface="Times New Roman" panose="02020603050405020304" pitchFamily="18" charset="0"/>
                <a:cs typeface="Times New Roman" panose="02020603050405020304" pitchFamily="18" charset="0"/>
              </a:rPr>
              <a:t>a windfall to a </a:t>
            </a:r>
            <a:r>
              <a:rPr lang="en-US" sz="3200" dirty="0" err="1">
                <a:latin typeface="Times New Roman" panose="02020603050405020304" pitchFamily="18" charset="0"/>
                <a:cs typeface="Times New Roman" panose="02020603050405020304" pitchFamily="18" charset="0"/>
              </a:rPr>
              <a:t>tortfeasor</a:t>
            </a:r>
            <a:r>
              <a:rPr lang="en-US" sz="3200" dirty="0">
                <a:latin typeface="Times New Roman" panose="02020603050405020304" pitchFamily="18" charset="0"/>
                <a:cs typeface="Times New Roman" panose="02020603050405020304" pitchFamily="18" charset="0"/>
              </a:rPr>
              <a:t> when a plaintiff </a:t>
            </a:r>
            <a:r>
              <a:rPr lang="en-US" sz="3200" dirty="0" smtClean="0">
                <a:latin typeface="Times New Roman" panose="02020603050405020304" pitchFamily="18" charset="0"/>
                <a:cs typeface="Times New Roman" panose="02020603050405020304" pitchFamily="18" charset="0"/>
              </a:rPr>
              <a:t>receive[s] benefits </a:t>
            </a:r>
            <a:r>
              <a:rPr lang="en-US" sz="3200" dirty="0">
                <a:latin typeface="Times New Roman" panose="02020603050405020304" pitchFamily="18" charset="0"/>
                <a:cs typeface="Times New Roman" panose="02020603050405020304" pitchFamily="18" charset="0"/>
              </a:rPr>
              <a:t>arising out of the plaintiff’s contract.” </a:t>
            </a:r>
            <a:r>
              <a:rPr lang="en-US" sz="3200" i="1" dirty="0">
                <a:latin typeface="Times New Roman" panose="02020603050405020304" pitchFamily="18" charset="0"/>
                <a:cs typeface="Times New Roman" panose="02020603050405020304" pitchFamily="18" charset="0"/>
              </a:rPr>
              <a:t>Volunteers of </a:t>
            </a:r>
            <a:r>
              <a:rPr lang="en-US" sz="3200" i="1" dirty="0" smtClean="0">
                <a:latin typeface="Times New Roman" panose="02020603050405020304" pitchFamily="18" charset="0"/>
                <a:cs typeface="Times New Roman" panose="02020603050405020304" pitchFamily="18" charset="0"/>
              </a:rPr>
              <a:t>Am. Colo</a:t>
            </a:r>
            <a:r>
              <a:rPr lang="en-US" sz="3200" i="1" dirty="0">
                <a:latin typeface="Times New Roman" panose="02020603050405020304" pitchFamily="18" charset="0"/>
                <a:cs typeface="Times New Roman" panose="02020603050405020304" pitchFamily="18" charset="0"/>
              </a:rPr>
              <a:t>. Branch v. </a:t>
            </a:r>
            <a:r>
              <a:rPr lang="en-US" sz="3200" i="1" dirty="0" err="1">
                <a:latin typeface="Times New Roman" panose="02020603050405020304" pitchFamily="18" charset="0"/>
                <a:cs typeface="Times New Roman" panose="02020603050405020304" pitchFamily="18" charset="0"/>
              </a:rPr>
              <a:t>Gardenswartz</a:t>
            </a:r>
            <a:r>
              <a:rPr lang="en-US" sz="3200" dirty="0">
                <a:latin typeface="Times New Roman" panose="02020603050405020304" pitchFamily="18" charset="0"/>
                <a:cs typeface="Times New Roman" panose="02020603050405020304" pitchFamily="18" charset="0"/>
              </a:rPr>
              <a:t>, 242 P.3d 1080, 1085 (Colo. 2010</a:t>
            </a:r>
            <a:r>
              <a:rPr lang="en-US" sz="3200" dirty="0" smtClean="0">
                <a:latin typeface="Times New Roman" panose="02020603050405020304" pitchFamily="18" charset="0"/>
                <a:cs typeface="Times New Roman" panose="02020603050405020304" pitchFamily="18" charset="0"/>
              </a:rPr>
              <a:t>).</a:t>
            </a:r>
          </a:p>
          <a:p>
            <a:pPr marL="0" indent="0">
              <a:buNone/>
            </a:pPr>
            <a:endParaRPr lang="en-US" sz="3200" dirty="0" smtClean="0">
              <a:latin typeface="Times New Roman" panose="02020603050405020304" pitchFamily="18" charset="0"/>
              <a:cs typeface="Times New Roman" panose="02020603050405020304" pitchFamily="18" charset="0"/>
            </a:endParaRPr>
          </a:p>
          <a:p>
            <a:r>
              <a:rPr lang="en-US" sz="3200" u="sng" dirty="0" smtClean="0">
                <a:latin typeface="Times New Roman" panose="02020603050405020304" pitchFamily="18" charset="0"/>
                <a:cs typeface="Times New Roman" panose="02020603050405020304" pitchFamily="18" charset="0"/>
              </a:rPr>
              <a:t>Premise</a:t>
            </a:r>
            <a:r>
              <a:rPr lang="en-US" sz="3200" dirty="0" smtClean="0">
                <a:latin typeface="Times New Roman" panose="02020603050405020304" pitchFamily="18" charset="0"/>
                <a:cs typeface="Times New Roman" panose="02020603050405020304" pitchFamily="18" charset="0"/>
              </a:rPr>
              <a:t>? There will rarely be double recovery because injured plaintiff will have to pay back insurers/providers.</a:t>
            </a:r>
          </a:p>
          <a:p>
            <a:r>
              <a:rPr lang="en-US" sz="3200" u="sng" dirty="0" smtClean="0">
                <a:latin typeface="Times New Roman" panose="02020603050405020304" pitchFamily="18" charset="0"/>
                <a:cs typeface="Times New Roman" panose="02020603050405020304" pitchFamily="18" charset="0"/>
              </a:rPr>
              <a:t>Reality</a:t>
            </a:r>
            <a:r>
              <a:rPr lang="en-US" sz="3200" dirty="0" smtClean="0">
                <a:latin typeface="Times New Roman" panose="02020603050405020304" pitchFamily="18" charset="0"/>
                <a:cs typeface="Times New Roman" panose="02020603050405020304" pitchFamily="18" charset="0"/>
              </a:rPr>
              <a:t>? Often triple or quadruple recover—oftentimes more than what is allowed in punitive damages!</a:t>
            </a:r>
            <a:endParaRPr lang="en-US" sz="3200" dirty="0">
              <a:latin typeface="Times New Roman" panose="02020603050405020304" pitchFamily="18" charset="0"/>
              <a:cs typeface="Times New Roman" panose="02020603050405020304" pitchFamily="18" charset="0"/>
            </a:endParaRPr>
          </a:p>
          <a:p>
            <a:endParaRPr lang="en-US" sz="3200" u="sng" dirty="0">
              <a:solidFill>
                <a:srgbClr val="FFFF00"/>
              </a:solidFill>
              <a:latin typeface="+mn-lt"/>
            </a:endParaRPr>
          </a:p>
          <a:p>
            <a:endParaRPr lang="en-US" dirty="0" smtClean="0">
              <a:latin typeface="+mn-lt"/>
            </a:endParaRPr>
          </a:p>
          <a:p>
            <a:pPr marL="0" indent="0">
              <a:buNone/>
            </a:pPr>
            <a:endParaRPr lang="en-US" dirty="0">
              <a:latin typeface="+mn-lt"/>
            </a:endParaRPr>
          </a:p>
        </p:txBody>
      </p:sp>
    </p:spTree>
    <p:extLst>
      <p:ext uri="{BB962C8B-B14F-4D97-AF65-F5344CB8AC3E}">
        <p14:creationId xmlns:p14="http://schemas.microsoft.com/office/powerpoint/2010/main" val="807995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102" y="522337"/>
            <a:ext cx="10515600" cy="1134342"/>
          </a:xfrm>
        </p:spPr>
        <p:txBody>
          <a:bodyPr>
            <a:normAutofit/>
          </a:bodyPr>
          <a:lstStyle/>
          <a:p>
            <a:pPr algn="ctr"/>
            <a:r>
              <a:rPr lang="en-US" sz="4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POST-VERDICT </a:t>
            </a:r>
            <a:r>
              <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OPERATION</a:t>
            </a:r>
            <a:endParaRPr lang="en-US"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79501" y="1951018"/>
            <a:ext cx="10398232" cy="5127207"/>
          </a:xfrm>
        </p:spPr>
        <p:txBody>
          <a:bodyPr>
            <a:noAutofit/>
          </a:bodyPr>
          <a:lstStyle/>
          <a:p>
            <a:pPr>
              <a:spcAft>
                <a:spcPts val="800"/>
              </a:spcAft>
            </a:pPr>
            <a:r>
              <a:rPr lang="en-US" sz="3600" dirty="0" smtClean="0">
                <a:solidFill>
                  <a:schemeClr val="tx1"/>
                </a:solidFill>
                <a:latin typeface="Times New Roman" panose="02020603050405020304" pitchFamily="18" charset="0"/>
                <a:cs typeface="Times New Roman" panose="02020603050405020304" pitchFamily="18" charset="0"/>
              </a:rPr>
              <a:t>So what can reduce judgment?</a:t>
            </a:r>
          </a:p>
          <a:p>
            <a:pPr lvl="1"/>
            <a:r>
              <a:rPr lang="en-US" sz="3200" dirty="0" smtClean="0">
                <a:solidFill>
                  <a:schemeClr val="tx1"/>
                </a:solidFill>
                <a:latin typeface="Times New Roman" panose="02020603050405020304" pitchFamily="18" charset="0"/>
                <a:cs typeface="Times New Roman" panose="02020603050405020304" pitchFamily="18" charset="0"/>
              </a:rPr>
              <a:t>Friend/family member paid the medical bills;</a:t>
            </a:r>
          </a:p>
          <a:p>
            <a:pPr marL="457200" lvl="1" indent="0">
              <a:buNone/>
            </a:pPr>
            <a:endParaRPr lang="en-US" sz="3200" dirty="0" smtClean="0">
              <a:solidFill>
                <a:schemeClr val="tx1"/>
              </a:solidFill>
              <a:latin typeface="Times New Roman" panose="02020603050405020304" pitchFamily="18" charset="0"/>
              <a:cs typeface="Times New Roman" panose="02020603050405020304" pitchFamily="18" charset="0"/>
            </a:endParaRPr>
          </a:p>
          <a:p>
            <a:pPr lvl="1"/>
            <a:r>
              <a:rPr lang="en-US" sz="3200" dirty="0" smtClean="0">
                <a:solidFill>
                  <a:schemeClr val="tx1"/>
                </a:solidFill>
                <a:latin typeface="Times New Roman" panose="02020603050405020304" pitchFamily="18" charset="0"/>
                <a:cs typeface="Times New Roman" panose="02020603050405020304" pitchFamily="18" charset="0"/>
              </a:rPr>
              <a:t>Gratuitous medical care, including Medicaid payments; and </a:t>
            </a:r>
          </a:p>
          <a:p>
            <a:pPr marL="457200" lvl="1" indent="0">
              <a:buNone/>
            </a:pPr>
            <a:endParaRPr lang="en-US" sz="3200" dirty="0" smtClean="0">
              <a:solidFill>
                <a:schemeClr val="tx1"/>
              </a:solidFill>
              <a:latin typeface="Times New Roman" panose="02020603050405020304" pitchFamily="18" charset="0"/>
              <a:cs typeface="Times New Roman" panose="02020603050405020304" pitchFamily="18" charset="0"/>
            </a:endParaRPr>
          </a:p>
          <a:p>
            <a:pPr lvl="1"/>
            <a:r>
              <a:rPr lang="en-US" sz="3200" dirty="0">
                <a:solidFill>
                  <a:schemeClr val="tx1"/>
                </a:solidFill>
                <a:latin typeface="Times New Roman" panose="02020603050405020304" pitchFamily="18" charset="0"/>
                <a:cs typeface="Times New Roman" panose="02020603050405020304" pitchFamily="18" charset="0"/>
              </a:rPr>
              <a:t>Under Health Care Availability </a:t>
            </a:r>
            <a:r>
              <a:rPr lang="en-US" sz="3200" dirty="0" smtClean="0">
                <a:solidFill>
                  <a:schemeClr val="tx1"/>
                </a:solidFill>
                <a:latin typeface="Times New Roman" panose="02020603050405020304" pitchFamily="18" charset="0"/>
                <a:cs typeface="Times New Roman" panose="02020603050405020304" pitchFamily="18" charset="0"/>
              </a:rPr>
              <a:t>Act (</a:t>
            </a:r>
            <a:r>
              <a:rPr lang="en-US" sz="3200" dirty="0" smtClean="0">
                <a:solidFill>
                  <a:srgbClr val="FFFF00"/>
                </a:solidFill>
                <a:latin typeface="Times New Roman" panose="02020603050405020304" pitchFamily="18" charset="0"/>
                <a:cs typeface="Times New Roman" panose="02020603050405020304" pitchFamily="18" charset="0"/>
              </a:rPr>
              <a:t>which only applies in med mal cases</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post-verdict reduction </a:t>
            </a:r>
            <a:r>
              <a:rPr lang="en-US" sz="3200" u="sng" dirty="0" smtClean="0">
                <a:solidFill>
                  <a:srgbClr val="FFFF00"/>
                </a:solidFill>
                <a:latin typeface="Times New Roman" panose="02020603050405020304" pitchFamily="18" charset="0"/>
                <a:cs typeface="Times New Roman" panose="02020603050405020304" pitchFamily="18" charset="0"/>
              </a:rPr>
              <a:t>may</a:t>
            </a:r>
            <a:r>
              <a:rPr lang="en-US" sz="3200" dirty="0" smtClean="0">
                <a:solidFill>
                  <a:schemeClr val="tx1"/>
                </a:solidFill>
                <a:latin typeface="Times New Roman" panose="02020603050405020304" pitchFamily="18" charset="0"/>
                <a:cs typeface="Times New Roman" panose="02020603050405020304" pitchFamily="18" charset="0"/>
              </a:rPr>
              <a:t> occur by </a:t>
            </a:r>
            <a:r>
              <a:rPr lang="en-US" sz="3200" dirty="0">
                <a:solidFill>
                  <a:schemeClr val="tx1"/>
                </a:solidFill>
                <a:latin typeface="Times New Roman" panose="02020603050405020304" pitchFamily="18" charset="0"/>
                <a:cs typeface="Times New Roman" panose="02020603050405020304" pitchFamily="18" charset="0"/>
              </a:rPr>
              <a:t>the amount of collateral </a:t>
            </a:r>
            <a:r>
              <a:rPr lang="en-US" sz="3200" dirty="0" smtClean="0">
                <a:solidFill>
                  <a:schemeClr val="tx1"/>
                </a:solidFill>
                <a:latin typeface="Times New Roman" panose="02020603050405020304" pitchFamily="18" charset="0"/>
                <a:cs typeface="Times New Roman" panose="02020603050405020304" pitchFamily="18" charset="0"/>
              </a:rPr>
              <a:t>source which then </a:t>
            </a:r>
            <a:r>
              <a:rPr lang="en-US" sz="3200" u="sng" dirty="0" smtClean="0">
                <a:solidFill>
                  <a:srgbClr val="FFFF00"/>
                </a:solidFill>
                <a:latin typeface="Times New Roman" panose="02020603050405020304" pitchFamily="18" charset="0"/>
                <a:cs typeface="Times New Roman" panose="02020603050405020304" pitchFamily="18" charset="0"/>
              </a:rPr>
              <a:t>may</a:t>
            </a:r>
            <a:r>
              <a:rPr lang="en-US" sz="3200" dirty="0" smtClean="0">
                <a:solidFill>
                  <a:schemeClr val="tx1"/>
                </a:solidFill>
                <a:latin typeface="Times New Roman" panose="02020603050405020304" pitchFamily="18" charset="0"/>
                <a:cs typeface="Times New Roman" panose="02020603050405020304" pitchFamily="18" charset="0"/>
              </a:rPr>
              <a:t> go to the insurance company. C.R.S</a:t>
            </a:r>
            <a:r>
              <a:rPr lang="en-US" sz="3200" dirty="0">
                <a:solidFill>
                  <a:schemeClr val="tx1"/>
                </a:solidFill>
                <a:latin typeface="Times New Roman" panose="02020603050405020304" pitchFamily="18" charset="0"/>
                <a:cs typeface="Times New Roman" panose="02020603050405020304" pitchFamily="18" charset="0"/>
              </a:rPr>
              <a:t>. § 13-64-402</a:t>
            </a:r>
          </a:p>
          <a:p>
            <a:endParaRPr lang="en-US" sz="3200" u="sng" dirty="0">
              <a:solidFill>
                <a:srgbClr val="FFFF00"/>
              </a:solidFill>
              <a:latin typeface="+mn-lt"/>
            </a:endParaRPr>
          </a:p>
          <a:p>
            <a:endParaRPr lang="en-US" dirty="0" smtClean="0">
              <a:latin typeface="+mn-lt"/>
            </a:endParaRPr>
          </a:p>
          <a:p>
            <a:pPr marL="0" indent="0">
              <a:buNone/>
            </a:pPr>
            <a:endParaRPr lang="en-US" dirty="0">
              <a:latin typeface="+mn-lt"/>
            </a:endParaRPr>
          </a:p>
        </p:txBody>
      </p:sp>
    </p:spTree>
    <p:extLst>
      <p:ext uri="{BB962C8B-B14F-4D97-AF65-F5344CB8AC3E}">
        <p14:creationId xmlns:p14="http://schemas.microsoft.com/office/powerpoint/2010/main" val="3315043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 calcmode="lin" valueType="num">
                                      <p:cBhvr additive="base">
                                        <p:cTn id="1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102" y="522337"/>
            <a:ext cx="10515600" cy="1134342"/>
          </a:xfrm>
        </p:spPr>
        <p:txBody>
          <a:bodyPr>
            <a:normAutofit/>
          </a:bodyPr>
          <a:lstStyle/>
          <a:p>
            <a:pPr algn="ctr"/>
            <a:r>
              <a:rPr lang="en-US" sz="4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POST-VERDICT </a:t>
            </a:r>
            <a:r>
              <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OPERATION</a:t>
            </a:r>
            <a:endParaRPr lang="en-US" sz="44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90964" y="1819043"/>
            <a:ext cx="10398232" cy="5127207"/>
          </a:xfrm>
        </p:spPr>
        <p:txBody>
          <a:bodyPr>
            <a:noAutofit/>
          </a:bodyPr>
          <a:lstStyle/>
          <a:p>
            <a:pPr marL="0" indent="0">
              <a:spcAft>
                <a:spcPts val="800"/>
              </a:spcAft>
              <a:buNone/>
            </a:pPr>
            <a:r>
              <a:rPr lang="en-US" sz="3600" dirty="0" smtClean="0">
                <a:solidFill>
                  <a:schemeClr val="tx1"/>
                </a:solidFill>
                <a:latin typeface="Times New Roman" panose="02020603050405020304" pitchFamily="18" charset="0"/>
                <a:cs typeface="Times New Roman" panose="02020603050405020304" pitchFamily="18" charset="0"/>
              </a:rPr>
              <a:t>Even </a:t>
            </a:r>
            <a:r>
              <a:rPr lang="en-US" sz="3600" dirty="0" smtClean="0">
                <a:latin typeface="Times New Roman" panose="02020603050405020304" pitchFamily="18" charset="0"/>
                <a:cs typeface="Times New Roman" panose="02020603050405020304" pitchFamily="18" charset="0"/>
              </a:rPr>
              <a:t>under  </a:t>
            </a:r>
            <a:r>
              <a:rPr lang="en-US" sz="3600" dirty="0" err="1" smtClean="0">
                <a:latin typeface="Times New Roman" panose="02020603050405020304" pitchFamily="18" charset="0"/>
                <a:cs typeface="Times New Roman" panose="02020603050405020304" pitchFamily="18" charset="0"/>
              </a:rPr>
              <a:t>HCAA</a:t>
            </a:r>
            <a:r>
              <a:rPr lang="en-US" sz="3600" dirty="0" smtClean="0">
                <a:latin typeface="Times New Roman" panose="02020603050405020304" pitchFamily="18" charset="0"/>
                <a:cs typeface="Times New Roman" panose="02020603050405020304" pitchFamily="18" charset="0"/>
              </a:rPr>
              <a:t>, that’s not always what happens….</a:t>
            </a:r>
            <a:endParaRPr lang="en-US" sz="3200" dirty="0">
              <a:solidFill>
                <a:schemeClr val="tx1"/>
              </a:solidFill>
              <a:latin typeface="Times New Roman" panose="02020603050405020304" pitchFamily="18" charset="0"/>
              <a:cs typeface="Times New Roman" panose="02020603050405020304" pitchFamily="18" charset="0"/>
            </a:endParaRPr>
          </a:p>
          <a:p>
            <a:endParaRPr lang="en-US" sz="3200" u="sng" dirty="0">
              <a:solidFill>
                <a:srgbClr val="FFFF00"/>
              </a:solidFill>
              <a:latin typeface="+mn-lt"/>
            </a:endParaRPr>
          </a:p>
          <a:p>
            <a:endParaRPr lang="en-US" dirty="0" smtClean="0">
              <a:latin typeface="+mn-lt"/>
            </a:endParaRPr>
          </a:p>
          <a:p>
            <a:pPr marL="0" indent="0">
              <a:buNone/>
            </a:pPr>
            <a:endParaRPr lang="en-US" dirty="0">
              <a:latin typeface="+mn-lt"/>
            </a:endParaRPr>
          </a:p>
        </p:txBody>
      </p:sp>
      <p:pic>
        <p:nvPicPr>
          <p:cNvPr id="5" name="Picture 4"/>
          <p:cNvPicPr>
            <a:picLocks noChangeAspect="1"/>
          </p:cNvPicPr>
          <p:nvPr/>
        </p:nvPicPr>
        <p:blipFill>
          <a:blip r:embed="rId3"/>
          <a:stretch>
            <a:fillRect/>
          </a:stretch>
        </p:blipFill>
        <p:spPr>
          <a:xfrm>
            <a:off x="1838227" y="2465413"/>
            <a:ext cx="7964151" cy="4200141"/>
          </a:xfrm>
          <a:prstGeom prst="rect">
            <a:avLst/>
          </a:prstGeom>
        </p:spPr>
      </p:pic>
    </p:spTree>
    <p:extLst>
      <p:ext uri="{BB962C8B-B14F-4D97-AF65-F5344CB8AC3E}">
        <p14:creationId xmlns:p14="http://schemas.microsoft.com/office/powerpoint/2010/main" val="1836476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5673" y="2484582"/>
            <a:ext cx="8968509" cy="840230"/>
          </a:xfrm>
          <a:prstGeom prst="rect">
            <a:avLst/>
          </a:prstGeom>
        </p:spPr>
        <p:txBody>
          <a:bodyPr wrap="square">
            <a:spAutoFit/>
          </a:bodyPr>
          <a:lstStyle/>
          <a:p>
            <a:pPr lvl="0" algn="ctr" defTabSz="914400">
              <a:lnSpc>
                <a:spcPct val="90000"/>
              </a:lnSpc>
              <a:spcBef>
                <a:spcPts val="1000"/>
              </a:spcBef>
            </a:pPr>
            <a:r>
              <a:rPr lang="en-US" sz="54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RULE </a:t>
            </a:r>
            <a:r>
              <a:rPr lang="en-US" sz="54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a:t>
            </a:r>
            <a:r>
              <a:rPr lang="en-US" sz="54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COLORADO</a:t>
            </a:r>
            <a:endParaRPr lang="en-US" sz="54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35526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4828" y="1927643"/>
            <a:ext cx="4101360" cy="3568184"/>
          </a:xfrm>
        </p:spPr>
      </p:pic>
      <p:sp>
        <p:nvSpPr>
          <p:cNvPr id="5" name="Text Placeholder 4"/>
          <p:cNvSpPr>
            <a:spLocks noGrp="1"/>
          </p:cNvSpPr>
          <p:nvPr>
            <p:ph type="body" sz="half" idx="2"/>
          </p:nvPr>
        </p:nvSpPr>
        <p:spPr>
          <a:xfrm>
            <a:off x="5184656" y="765030"/>
            <a:ext cx="6709839" cy="6092970"/>
          </a:xfrm>
        </p:spPr>
        <p:txBody>
          <a:bodyPr>
            <a:normAutofit/>
          </a:bodyPr>
          <a:lstStyle/>
          <a:p>
            <a:pPr marL="571500" indent="-571500">
              <a:buFont typeface="Arial" panose="020B0604020202020204" pitchFamily="34" charset="0"/>
              <a:buChar char="•"/>
            </a:pPr>
            <a:r>
              <a:rPr lang="en-US" sz="4400" dirty="0" smtClean="0">
                <a:solidFill>
                  <a:schemeClr val="tx1"/>
                </a:solidFill>
                <a:latin typeface="Times New Roman" panose="02020603050405020304" pitchFamily="18" charset="0"/>
                <a:cs typeface="Times New Roman" panose="02020603050405020304" pitchFamily="18" charset="0"/>
              </a:rPr>
              <a:t>Double recovery? OK</a:t>
            </a:r>
          </a:p>
          <a:p>
            <a:endParaRPr lang="en-US" sz="4400" dirty="0">
              <a:solidFill>
                <a:schemeClr val="tx1"/>
              </a:solidFill>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4400" dirty="0" smtClean="0">
                <a:solidFill>
                  <a:schemeClr val="tx1"/>
                </a:solidFill>
                <a:latin typeface="Times New Roman" panose="02020603050405020304" pitchFamily="18" charset="0"/>
                <a:cs typeface="Times New Roman" panose="02020603050405020304" pitchFamily="18" charset="0"/>
              </a:rPr>
              <a:t>Recovery of “written-off” bills? OK</a:t>
            </a:r>
          </a:p>
          <a:p>
            <a:endParaRPr lang="en-US" sz="4400" dirty="0">
              <a:solidFill>
                <a:schemeClr val="tx1"/>
              </a:solidFill>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4400" dirty="0" smtClean="0">
                <a:solidFill>
                  <a:schemeClr val="tx1"/>
                </a:solidFill>
                <a:latin typeface="Times New Roman" panose="02020603050405020304" pitchFamily="18" charset="0"/>
                <a:cs typeface="Times New Roman" panose="02020603050405020304" pitchFamily="18" charset="0"/>
              </a:rPr>
              <a:t>Recovery of “discounted” bills? OK</a:t>
            </a:r>
          </a:p>
          <a:p>
            <a:pPr marL="285750" indent="-285750">
              <a:buFont typeface="Arial" panose="020B0604020202020204" pitchFamily="34" charset="0"/>
              <a:buChar char="•"/>
            </a:pPr>
            <a:endParaRPr lang="en-US" sz="4800" dirty="0" smtClean="0"/>
          </a:p>
        </p:txBody>
      </p:sp>
    </p:spTree>
    <p:extLst>
      <p:ext uri="{BB962C8B-B14F-4D97-AF65-F5344CB8AC3E}">
        <p14:creationId xmlns:p14="http://schemas.microsoft.com/office/powerpoint/2010/main" val="2795632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fade">
                                      <p:cBhvr>
                                        <p:cTn id="19" dur="1000"/>
                                        <p:tgtEl>
                                          <p:spTgt spid="5">
                                            <p:txEl>
                                              <p:pRg st="2" end="2"/>
                                            </p:txEl>
                                          </p:spTgt>
                                        </p:tgtEl>
                                      </p:cBhvr>
                                    </p:animEffect>
                                    <p:anim calcmode="lin" valueType="num">
                                      <p:cBhvr>
                                        <p:cTn id="2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 calcmode="lin" valueType="num">
                                      <p:cBhvr additive="base">
                                        <p:cTn id="2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5015" y="128099"/>
            <a:ext cx="1910042" cy="2234784"/>
          </a:xfrm>
          <a:prstGeom prst="rect">
            <a:avLst/>
          </a:prstGeom>
        </p:spPr>
      </p:pic>
      <p:sp>
        <p:nvSpPr>
          <p:cNvPr id="7" name="Text Placeholder 6"/>
          <p:cNvSpPr>
            <a:spLocks noGrp="1"/>
          </p:cNvSpPr>
          <p:nvPr>
            <p:ph type="body" idx="1"/>
          </p:nvPr>
        </p:nvSpPr>
        <p:spPr>
          <a:xfrm>
            <a:off x="-75414" y="680066"/>
            <a:ext cx="5560600" cy="823912"/>
          </a:xfrm>
        </p:spPr>
        <p:txBody>
          <a:bodyPr>
            <a:noAutofit/>
          </a:bodyPr>
          <a:lstStyle/>
          <a:p>
            <a:pPr algn="ctr"/>
            <a:r>
              <a:rPr lang="en-US" sz="6000" dirty="0" smtClean="0">
                <a:latin typeface="Times New Roman" panose="02020603050405020304" pitchFamily="18" charset="0"/>
                <a:cs typeface="Times New Roman" panose="02020603050405020304" pitchFamily="18" charset="0"/>
              </a:rPr>
              <a:t>Shield </a:t>
            </a:r>
            <a:r>
              <a:rPr lang="en-US" sz="6000" dirty="0" smtClean="0"/>
              <a:t>	</a:t>
            </a:r>
            <a:endParaRPr lang="en-US" sz="6000" dirty="0"/>
          </a:p>
        </p:txBody>
      </p:sp>
      <p:sp>
        <p:nvSpPr>
          <p:cNvPr id="8" name="Content Placeholder 7"/>
          <p:cNvSpPr>
            <a:spLocks noGrp="1"/>
          </p:cNvSpPr>
          <p:nvPr>
            <p:ph sz="half" idx="2"/>
          </p:nvPr>
        </p:nvSpPr>
        <p:spPr>
          <a:xfrm>
            <a:off x="271986" y="2646477"/>
            <a:ext cx="5920364" cy="3684588"/>
          </a:xfrm>
        </p:spPr>
        <p:txBody>
          <a:bodyPr>
            <a:normAutofit/>
          </a:bodyPr>
          <a:lstStyle/>
          <a:p>
            <a:pPr marL="0" indent="0">
              <a:buNone/>
            </a:pPr>
            <a:r>
              <a:rPr lang="en-US" sz="3600" dirty="0" smtClean="0">
                <a:latin typeface="Times New Roman" panose="02020603050405020304" pitchFamily="18" charset="0"/>
                <a:cs typeface="Times New Roman" panose="02020603050405020304" pitchFamily="18" charset="0"/>
              </a:rPr>
              <a:t>Prevent </a:t>
            </a:r>
            <a:r>
              <a:rPr lang="en-US" sz="3600" dirty="0" err="1" smtClean="0">
                <a:latin typeface="Times New Roman" panose="02020603050405020304" pitchFamily="18" charset="0"/>
                <a:cs typeface="Times New Roman" panose="02020603050405020304" pitchFamily="18" charset="0"/>
              </a:rPr>
              <a:t>tortfeasor</a:t>
            </a:r>
            <a:r>
              <a:rPr lang="en-US" sz="3600" dirty="0" smtClean="0">
                <a:latin typeface="Times New Roman" panose="02020603050405020304" pitchFamily="18" charset="0"/>
                <a:cs typeface="Times New Roman" panose="02020603050405020304" pitchFamily="18" charset="0"/>
              </a:rPr>
              <a:t> from introducing evidence that a claimed damages has already been satisfied.</a:t>
            </a:r>
            <a:endParaRPr lang="en-US" sz="3600" dirty="0">
              <a:latin typeface="Times New Roman" panose="02020603050405020304" pitchFamily="18" charset="0"/>
              <a:cs typeface="Times New Roman" panose="02020603050405020304" pitchFamily="18" charset="0"/>
            </a:endParaRPr>
          </a:p>
        </p:txBody>
      </p:sp>
      <p:sp>
        <p:nvSpPr>
          <p:cNvPr id="9" name="Text Placeholder 8"/>
          <p:cNvSpPr>
            <a:spLocks noGrp="1"/>
          </p:cNvSpPr>
          <p:nvPr>
            <p:ph type="body" sz="quarter" idx="3"/>
          </p:nvPr>
        </p:nvSpPr>
        <p:spPr>
          <a:xfrm>
            <a:off x="6715766" y="680066"/>
            <a:ext cx="5035548" cy="823912"/>
          </a:xfrm>
        </p:spPr>
        <p:txBody>
          <a:bodyPr>
            <a:noAutofit/>
          </a:bodyPr>
          <a:lstStyle/>
          <a:p>
            <a:pPr algn="ctr"/>
            <a:r>
              <a:rPr lang="en-US" sz="6000" dirty="0" smtClean="0">
                <a:latin typeface="Times New Roman" panose="02020603050405020304" pitchFamily="18" charset="0"/>
                <a:cs typeface="Times New Roman" panose="02020603050405020304" pitchFamily="18" charset="0"/>
              </a:rPr>
              <a:t>Sword</a:t>
            </a:r>
            <a:endParaRPr lang="en-US" sz="6000" dirty="0">
              <a:latin typeface="Times New Roman" panose="02020603050405020304" pitchFamily="18" charset="0"/>
              <a:cs typeface="Times New Roman" panose="02020603050405020304" pitchFamily="18" charset="0"/>
            </a:endParaRPr>
          </a:p>
        </p:txBody>
      </p:sp>
      <p:sp>
        <p:nvSpPr>
          <p:cNvPr id="10" name="Content Placeholder 9"/>
          <p:cNvSpPr>
            <a:spLocks noGrp="1"/>
          </p:cNvSpPr>
          <p:nvPr>
            <p:ph sz="quarter" idx="4"/>
          </p:nvPr>
        </p:nvSpPr>
        <p:spPr>
          <a:xfrm>
            <a:off x="6853047" y="2646477"/>
            <a:ext cx="5612330" cy="3684588"/>
          </a:xfrm>
        </p:spPr>
        <p:txBody>
          <a:bodyPr>
            <a:normAutofit/>
          </a:bodyPr>
          <a:lstStyle/>
          <a:p>
            <a:pPr marL="0" indent="0">
              <a:buNone/>
            </a:pPr>
            <a:r>
              <a:rPr lang="en-US" sz="3600" dirty="0" smtClean="0">
                <a:latin typeface="Times New Roman" panose="02020603050405020304" pitchFamily="18" charset="0"/>
                <a:cs typeface="Times New Roman" panose="02020603050405020304" pitchFamily="18" charset="0"/>
              </a:rPr>
              <a:t>Allows plaintiff to recover fictitious amount of damages.</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8959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 calcmode="lin" valueType="num">
                                      <p:cBhvr>
                                        <p:cTn id="15"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9">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9">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 calcmode="lin" valueType="num">
                                      <p:cBhvr additive="base">
                                        <p:cTn id="30"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0">
                                            <p:txEl>
                                              <p:pRg st="0" end="0"/>
                                            </p:txEl>
                                          </p:spTgt>
                                        </p:tgtEl>
                                        <p:attrNameLst>
                                          <p:attrName>style.visibility</p:attrName>
                                        </p:attrNameLst>
                                      </p:cBhvr>
                                      <p:to>
                                        <p:strVal val="visible"/>
                                      </p:to>
                                    </p:set>
                                    <p:animEffect transition="in" filter="fade">
                                      <p:cBhvr>
                                        <p:cTn id="36" dur="1000"/>
                                        <p:tgtEl>
                                          <p:spTgt spid="10">
                                            <p:txEl>
                                              <p:pRg st="0" end="0"/>
                                            </p:txEl>
                                          </p:spTgt>
                                        </p:tgtEl>
                                      </p:cBhvr>
                                    </p:animEffect>
                                    <p:anim calcmode="lin" valueType="num">
                                      <p:cBhvr>
                                        <p:cTn id="37"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EXCEPTIONS</a:t>
            </a:r>
            <a:endParaRPr lang="en-US" sz="4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4764" y="2185540"/>
            <a:ext cx="5120390" cy="4266992"/>
          </a:xfrm>
          <a:prstGeom prst="rect">
            <a:avLst/>
          </a:prstGeom>
        </p:spPr>
      </p:pic>
    </p:spTree>
    <p:extLst>
      <p:ext uri="{BB962C8B-B14F-4D97-AF65-F5344CB8AC3E}">
        <p14:creationId xmlns:p14="http://schemas.microsoft.com/office/powerpoint/2010/main" val="305363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sz="4800" dirty="0" smtClean="0">
                <a:latin typeface="Times New Roman" panose="02020603050405020304" pitchFamily="18" charset="0"/>
                <a:cs typeface="Times New Roman" panose="02020603050405020304" pitchFamily="18" charset="0"/>
              </a:rPr>
              <a:t>Workers’ Compensation</a:t>
            </a:r>
            <a:endParaRPr lang="en-US" sz="4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18551" y="5497526"/>
            <a:ext cx="1919418" cy="1255390"/>
          </a:xfrm>
        </p:spPr>
        <p:txBody>
          <a:bodyPr>
            <a:noAutofit/>
          </a:bodyPr>
          <a:lstStyle/>
          <a:p>
            <a:pPr>
              <a:lnSpc>
                <a:spcPct val="100000"/>
              </a:lnSpc>
              <a:spcBef>
                <a:spcPts val="1200"/>
              </a:spcBef>
              <a:spcAft>
                <a:spcPts val="1200"/>
              </a:spcAft>
            </a:pPr>
            <a:endParaRPr lang="en-US" sz="3200" u="sng" dirty="0" smtClean="0">
              <a:solidFill>
                <a:schemeClr val="tx1"/>
              </a:solidFill>
            </a:endParaRPr>
          </a:p>
          <a:p>
            <a:pPr marL="0" indent="0">
              <a:lnSpc>
                <a:spcPct val="100000"/>
              </a:lnSpc>
              <a:spcBef>
                <a:spcPts val="1200"/>
              </a:spcBef>
              <a:spcAft>
                <a:spcPts val="1200"/>
              </a:spcAft>
              <a:buNone/>
            </a:pPr>
            <a:endParaRPr lang="en-US" sz="3200" i="1" dirty="0" smtClean="0">
              <a:solidFill>
                <a:schemeClr val="tx1"/>
              </a:solidFill>
            </a:endParaRPr>
          </a:p>
          <a:p>
            <a:pPr>
              <a:lnSpc>
                <a:spcPct val="100000"/>
              </a:lnSpc>
              <a:spcBef>
                <a:spcPts val="1200"/>
              </a:spcBef>
              <a:spcAft>
                <a:spcPts val="1200"/>
              </a:spcAft>
            </a:pPr>
            <a:endParaRPr lang="en-US" sz="3200" i="1" dirty="0">
              <a:solidFill>
                <a:schemeClr val="tx1"/>
              </a:solidFill>
            </a:endParaRPr>
          </a:p>
        </p:txBody>
      </p:sp>
      <p:pic>
        <p:nvPicPr>
          <p:cNvPr id="3074" name="Picture 2" descr="Workers' Compensation Is About to Be Transformed – BRINK – Conversations  and Insights on Global Busine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158" y="2390275"/>
            <a:ext cx="3127308" cy="208747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62137" y="2332896"/>
            <a:ext cx="8154087" cy="3354765"/>
          </a:xfrm>
          <a:prstGeom prst="rect">
            <a:avLst/>
          </a:prstGeom>
          <a:noFill/>
        </p:spPr>
        <p:txBody>
          <a:bodyPr wrap="square" rtlCol="0">
            <a:spAutoFit/>
          </a:bodyPr>
          <a:lstStyle/>
          <a:p>
            <a:r>
              <a:rPr lang="en-US" sz="3600" u="sng" dirty="0" smtClean="0">
                <a:latin typeface="Times New Roman" panose="02020603050405020304" pitchFamily="18" charset="0"/>
                <a:cs typeface="Times New Roman" panose="02020603050405020304" pitchFamily="18" charset="0"/>
              </a:rPr>
              <a:t>2021</a:t>
            </a:r>
            <a:r>
              <a:rPr lang="en-US" sz="3600" dirty="0" smtClean="0">
                <a:latin typeface="Times New Roman" panose="02020603050405020304" pitchFamily="18" charset="0"/>
                <a:cs typeface="Times New Roman" panose="02020603050405020304" pitchFamily="18" charset="0"/>
              </a:rPr>
              <a:t>: CO Supreme Court held that collateral source rule does not apply where the workers’ compensation insurer has settled its subrogation claims against the third-party </a:t>
            </a:r>
            <a:r>
              <a:rPr lang="en-US" sz="3600" dirty="0" err="1" smtClean="0">
                <a:latin typeface="Times New Roman" panose="02020603050405020304" pitchFamily="18" charset="0"/>
                <a:cs typeface="Times New Roman" panose="02020603050405020304" pitchFamily="18" charset="0"/>
              </a:rPr>
              <a:t>tortfeasor</a:t>
            </a:r>
            <a:r>
              <a:rPr lang="en-US" sz="3600" dirty="0" smtClean="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sz="3200" dirty="0"/>
          </a:p>
        </p:txBody>
      </p:sp>
    </p:spTree>
    <p:extLst>
      <p:ext uri="{BB962C8B-B14F-4D97-AF65-F5344CB8AC3E}">
        <p14:creationId xmlns:p14="http://schemas.microsoft.com/office/powerpoint/2010/main" val="1045368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barn(inVertical)">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down)">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551" y="5497526"/>
            <a:ext cx="1919418" cy="1255390"/>
          </a:xfrm>
        </p:spPr>
        <p:txBody>
          <a:bodyPr>
            <a:noAutofit/>
          </a:bodyPr>
          <a:lstStyle/>
          <a:p>
            <a:pPr>
              <a:lnSpc>
                <a:spcPct val="100000"/>
              </a:lnSpc>
              <a:spcBef>
                <a:spcPts val="1200"/>
              </a:spcBef>
              <a:spcAft>
                <a:spcPts val="1200"/>
              </a:spcAft>
            </a:pPr>
            <a:endParaRPr lang="en-US" sz="3200" u="sng" dirty="0" smtClean="0">
              <a:solidFill>
                <a:schemeClr val="tx1"/>
              </a:solidFill>
            </a:endParaRPr>
          </a:p>
          <a:p>
            <a:pPr marL="0" indent="0">
              <a:lnSpc>
                <a:spcPct val="100000"/>
              </a:lnSpc>
              <a:spcBef>
                <a:spcPts val="1200"/>
              </a:spcBef>
              <a:spcAft>
                <a:spcPts val="1200"/>
              </a:spcAft>
              <a:buNone/>
            </a:pPr>
            <a:endParaRPr lang="en-US" sz="3200" i="1" dirty="0" smtClean="0">
              <a:solidFill>
                <a:schemeClr val="tx1"/>
              </a:solidFill>
            </a:endParaRPr>
          </a:p>
          <a:p>
            <a:pPr>
              <a:lnSpc>
                <a:spcPct val="100000"/>
              </a:lnSpc>
              <a:spcBef>
                <a:spcPts val="1200"/>
              </a:spcBef>
              <a:spcAft>
                <a:spcPts val="1200"/>
              </a:spcAft>
            </a:pPr>
            <a:endParaRPr lang="en-US" sz="3200" i="1" dirty="0">
              <a:solidFill>
                <a:schemeClr val="tx1"/>
              </a:solidFill>
            </a:endParaRPr>
          </a:p>
        </p:txBody>
      </p:sp>
      <p:sp>
        <p:nvSpPr>
          <p:cNvPr id="2" name="TextBox 1"/>
          <p:cNvSpPr txBox="1"/>
          <p:nvPr/>
        </p:nvSpPr>
        <p:spPr>
          <a:xfrm>
            <a:off x="701842" y="307155"/>
            <a:ext cx="10515600" cy="1200329"/>
          </a:xfrm>
          <a:prstGeom prst="rect">
            <a:avLst/>
          </a:prstGeom>
          <a:noFill/>
        </p:spPr>
        <p:txBody>
          <a:bodyPr wrap="square" rtlCol="0">
            <a:spAutoFit/>
          </a:bodyPr>
          <a:lstStyle/>
          <a:p>
            <a:r>
              <a:rPr lang="en-US" sz="3600" b="1" i="1" dirty="0" smtClean="0">
                <a:latin typeface="Times New Roman" panose="02020603050405020304" pitchFamily="18" charset="0"/>
                <a:cs typeface="Times New Roman" panose="02020603050405020304" pitchFamily="18" charset="0"/>
              </a:rPr>
              <a:t>Delta Airlines v. </a:t>
            </a:r>
            <a:r>
              <a:rPr lang="en-US" sz="3600" b="1" i="1" dirty="0" err="1" smtClean="0">
                <a:latin typeface="Times New Roman" panose="02020603050405020304" pitchFamily="18" charset="0"/>
                <a:cs typeface="Times New Roman" panose="02020603050405020304" pitchFamily="18" charset="0"/>
              </a:rPr>
              <a:t>Scholle</a:t>
            </a:r>
            <a:r>
              <a:rPr lang="en-US" sz="3600" b="1" dirty="0" smtClean="0">
                <a:latin typeface="Times New Roman" panose="02020603050405020304" pitchFamily="18" charset="0"/>
                <a:cs typeface="Times New Roman" panose="02020603050405020304" pitchFamily="18" charset="0"/>
              </a:rPr>
              <a:t>,</a:t>
            </a:r>
            <a:r>
              <a:rPr lang="it-IT" sz="3600" b="1"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2021 CO 20, 484 P.3d 695, </a:t>
            </a:r>
            <a:r>
              <a:rPr lang="en-US" sz="3600" dirty="0" err="1">
                <a:latin typeface="Times New Roman" panose="02020603050405020304" pitchFamily="18" charset="0"/>
                <a:cs typeface="Times New Roman" panose="02020603050405020304" pitchFamily="18" charset="0"/>
              </a:rPr>
              <a:t>reh'g</a:t>
            </a:r>
            <a:r>
              <a:rPr lang="en-US" sz="3600" dirty="0">
                <a:latin typeface="Times New Roman" panose="02020603050405020304" pitchFamily="18" charset="0"/>
                <a:cs typeface="Times New Roman" panose="02020603050405020304" pitchFamily="18" charset="0"/>
              </a:rPr>
              <a:t> denied (May 3, 2021)</a:t>
            </a:r>
            <a:endParaRPr lang="en-US" sz="3600" i="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41158" y="1751838"/>
            <a:ext cx="11036968" cy="4832092"/>
          </a:xfrm>
          <a:prstGeom prst="rect">
            <a:avLst/>
          </a:prstGeom>
          <a:noFill/>
        </p:spPr>
        <p:txBody>
          <a:bodyPr wrap="square" rtlCol="0">
            <a:spAutoFit/>
          </a:bodyPr>
          <a:lstStyle/>
          <a:p>
            <a:pPr marL="285750" indent="-285750">
              <a:buFont typeface="Arial" panose="020B0604020202020204" pitchFamily="34" charset="0"/>
              <a:buChar char="•"/>
            </a:pPr>
            <a:r>
              <a:rPr lang="en-US" sz="2800" u="sng" dirty="0" smtClean="0">
                <a:latin typeface="Times New Roman" panose="02020603050405020304" pitchFamily="18" charset="0"/>
                <a:cs typeface="Times New Roman" panose="02020603050405020304" pitchFamily="18" charset="0"/>
              </a:rPr>
              <a:t>Facts</a:t>
            </a:r>
          </a:p>
          <a:p>
            <a:pPr marL="742950" lvl="1" indent="-28575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Employee of United Airlines injured in accident with employee of Delta Airlines.</a:t>
            </a:r>
          </a:p>
          <a:p>
            <a:pPr marL="742950" lvl="1" indent="-28575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United, which is a self-insured employer under CO’s workers’ compensation scheme, paid </a:t>
            </a:r>
            <a:r>
              <a:rPr lang="en-US" sz="2800" dirty="0" err="1" smtClean="0">
                <a:latin typeface="Times New Roman" panose="02020603050405020304" pitchFamily="18" charset="0"/>
                <a:cs typeface="Times New Roman" panose="02020603050405020304" pitchFamily="18" charset="0"/>
              </a:rPr>
              <a:t>Scholle’s</a:t>
            </a:r>
            <a:r>
              <a:rPr lang="en-US" sz="2800" dirty="0" smtClean="0">
                <a:latin typeface="Times New Roman" panose="02020603050405020304" pitchFamily="18" charset="0"/>
                <a:cs typeface="Times New Roman" panose="02020603050405020304" pitchFamily="18" charset="0"/>
              </a:rPr>
              <a:t> medical expenses.</a:t>
            </a:r>
          </a:p>
          <a:p>
            <a:pPr marL="742950" lvl="1" indent="-28575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United sued Delta and its employee, asserting its </a:t>
            </a:r>
            <a:r>
              <a:rPr lang="en-US" sz="2800" dirty="0">
                <a:latin typeface="Times New Roman" panose="02020603050405020304" pitchFamily="18" charset="0"/>
                <a:cs typeface="Times New Roman" panose="02020603050405020304" pitchFamily="18" charset="0"/>
              </a:rPr>
              <a:t>subrogated right to recover the amounts it had paid</a:t>
            </a:r>
            <a:r>
              <a:rPr lang="en-US" sz="2800" dirty="0" smtClean="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r>
              <a:rPr lang="en-US" sz="2800" dirty="0" err="1">
                <a:latin typeface="Times New Roman" panose="02020603050405020304" pitchFamily="18" charset="0"/>
                <a:cs typeface="Times New Roman" panose="02020603050405020304" pitchFamily="18" charset="0"/>
              </a:rPr>
              <a:t>Scholle</a:t>
            </a:r>
            <a:r>
              <a:rPr lang="en-US" sz="2800" dirty="0">
                <a:latin typeface="Times New Roman" panose="02020603050405020304" pitchFamily="18" charset="0"/>
                <a:cs typeface="Times New Roman" panose="02020603050405020304" pitchFamily="18" charset="0"/>
              </a:rPr>
              <a:t> filed his own suit against Delta and its employee. After the two suits were consolidated, Delta settled United’s subrogated claim, which the trial court then dismissed. The trial court also dismissed </a:t>
            </a:r>
            <a:r>
              <a:rPr lang="en-US" sz="2800" dirty="0" err="1">
                <a:latin typeface="Times New Roman" panose="02020603050405020304" pitchFamily="18" charset="0"/>
                <a:cs typeface="Times New Roman" panose="02020603050405020304" pitchFamily="18" charset="0"/>
              </a:rPr>
              <a:t>Scholle’s</a:t>
            </a:r>
            <a:r>
              <a:rPr lang="en-US" sz="2800" dirty="0">
                <a:latin typeface="Times New Roman" panose="02020603050405020304" pitchFamily="18" charset="0"/>
                <a:cs typeface="Times New Roman" panose="02020603050405020304" pitchFamily="18" charset="0"/>
              </a:rPr>
              <a:t> claims against Delta’s employee</a:t>
            </a:r>
          </a:p>
        </p:txBody>
      </p:sp>
    </p:spTree>
    <p:extLst>
      <p:ext uri="{BB962C8B-B14F-4D97-AF65-F5344CB8AC3E}">
        <p14:creationId xmlns:p14="http://schemas.microsoft.com/office/powerpoint/2010/main" val="2883807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1000"/>
                                        <p:tgtEl>
                                          <p:spTgt spid="4">
                                            <p:txEl>
                                              <p:pRg st="3" end="3"/>
                                            </p:txEl>
                                          </p:spTgt>
                                        </p:tgtEl>
                                      </p:cBhvr>
                                    </p:animEffect>
                                    <p:anim calcmode="lin" valueType="num">
                                      <p:cBhvr>
                                        <p:cTn id="3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551" y="5497526"/>
            <a:ext cx="1919418" cy="1255390"/>
          </a:xfrm>
        </p:spPr>
        <p:txBody>
          <a:bodyPr>
            <a:noAutofit/>
          </a:bodyPr>
          <a:lstStyle/>
          <a:p>
            <a:pPr>
              <a:lnSpc>
                <a:spcPct val="100000"/>
              </a:lnSpc>
              <a:spcBef>
                <a:spcPts val="1200"/>
              </a:spcBef>
              <a:spcAft>
                <a:spcPts val="1200"/>
              </a:spcAft>
            </a:pPr>
            <a:endParaRPr lang="en-US" sz="3200" u="sng" dirty="0" smtClean="0">
              <a:solidFill>
                <a:schemeClr val="tx1"/>
              </a:solidFill>
            </a:endParaRPr>
          </a:p>
          <a:p>
            <a:pPr marL="0" indent="0">
              <a:lnSpc>
                <a:spcPct val="100000"/>
              </a:lnSpc>
              <a:spcBef>
                <a:spcPts val="1200"/>
              </a:spcBef>
              <a:spcAft>
                <a:spcPts val="1200"/>
              </a:spcAft>
              <a:buNone/>
            </a:pPr>
            <a:endParaRPr lang="en-US" sz="3200" i="1" dirty="0" smtClean="0">
              <a:solidFill>
                <a:schemeClr val="tx1"/>
              </a:solidFill>
            </a:endParaRPr>
          </a:p>
          <a:p>
            <a:pPr>
              <a:lnSpc>
                <a:spcPct val="100000"/>
              </a:lnSpc>
              <a:spcBef>
                <a:spcPts val="1200"/>
              </a:spcBef>
              <a:spcAft>
                <a:spcPts val="1200"/>
              </a:spcAft>
            </a:pPr>
            <a:endParaRPr lang="en-US" sz="3200" i="1" dirty="0">
              <a:solidFill>
                <a:schemeClr val="tx1"/>
              </a:solidFill>
            </a:endParaRPr>
          </a:p>
        </p:txBody>
      </p:sp>
      <p:sp>
        <p:nvSpPr>
          <p:cNvPr id="2" name="TextBox 1"/>
          <p:cNvSpPr txBox="1"/>
          <p:nvPr/>
        </p:nvSpPr>
        <p:spPr>
          <a:xfrm>
            <a:off x="701842" y="307155"/>
            <a:ext cx="10515600" cy="1200329"/>
          </a:xfrm>
          <a:prstGeom prst="rect">
            <a:avLst/>
          </a:prstGeom>
          <a:noFill/>
        </p:spPr>
        <p:txBody>
          <a:bodyPr wrap="square" rtlCol="0">
            <a:spAutoFit/>
          </a:bodyPr>
          <a:lstStyle/>
          <a:p>
            <a:r>
              <a:rPr lang="en-US" sz="3600" b="1" i="1" dirty="0" smtClean="0">
                <a:latin typeface="Times New Roman" panose="02020603050405020304" pitchFamily="18" charset="0"/>
                <a:cs typeface="Times New Roman" panose="02020603050405020304" pitchFamily="18" charset="0"/>
              </a:rPr>
              <a:t>Delta Airlines v. </a:t>
            </a:r>
            <a:r>
              <a:rPr lang="en-US" sz="3600" b="1" i="1" dirty="0" err="1" smtClean="0">
                <a:latin typeface="Times New Roman" panose="02020603050405020304" pitchFamily="18" charset="0"/>
                <a:cs typeface="Times New Roman" panose="02020603050405020304" pitchFamily="18" charset="0"/>
              </a:rPr>
              <a:t>Scholle</a:t>
            </a:r>
            <a:r>
              <a:rPr lang="en-US" sz="3600" b="1" dirty="0" smtClean="0">
                <a:latin typeface="Times New Roman" panose="02020603050405020304" pitchFamily="18" charset="0"/>
                <a:cs typeface="Times New Roman" panose="02020603050405020304" pitchFamily="18" charset="0"/>
              </a:rPr>
              <a:t>,</a:t>
            </a:r>
            <a:r>
              <a:rPr lang="it-IT" sz="3600" b="1"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2021 CO 20, 484 P.3d 695, </a:t>
            </a:r>
            <a:r>
              <a:rPr lang="en-US" sz="3600" dirty="0" err="1">
                <a:latin typeface="Times New Roman" panose="02020603050405020304" pitchFamily="18" charset="0"/>
                <a:cs typeface="Times New Roman" panose="02020603050405020304" pitchFamily="18" charset="0"/>
              </a:rPr>
              <a:t>reh'g</a:t>
            </a:r>
            <a:r>
              <a:rPr lang="en-US" sz="3600" dirty="0">
                <a:latin typeface="Times New Roman" panose="02020603050405020304" pitchFamily="18" charset="0"/>
                <a:cs typeface="Times New Roman" panose="02020603050405020304" pitchFamily="18" charset="0"/>
              </a:rPr>
              <a:t> denied (May 3, 2021)</a:t>
            </a:r>
            <a:endParaRPr lang="en-US" sz="3600" i="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41158" y="1848656"/>
            <a:ext cx="11036968" cy="4401205"/>
          </a:xfrm>
          <a:prstGeom prst="rect">
            <a:avLst/>
          </a:prstGeom>
          <a:noFill/>
        </p:spPr>
        <p:txBody>
          <a:bodyPr wrap="square" rtlCol="0">
            <a:spAutoFit/>
          </a:bodyPr>
          <a:lstStyle/>
          <a:p>
            <a:pPr marL="285750" indent="-285750">
              <a:buFont typeface="Arial" panose="020B0604020202020204" pitchFamily="34" charset="0"/>
              <a:buChar char="•"/>
            </a:pPr>
            <a:r>
              <a:rPr lang="en-US" sz="2800" u="sng" dirty="0" smtClean="0">
                <a:latin typeface="Times New Roman" panose="02020603050405020304" pitchFamily="18" charset="0"/>
                <a:cs typeface="Times New Roman" panose="02020603050405020304" pitchFamily="18" charset="0"/>
              </a:rPr>
              <a:t>Trial</a:t>
            </a:r>
          </a:p>
          <a:p>
            <a:pPr marL="742950" lvl="1" indent="-285750">
              <a:buFont typeface="Arial" panose="020B0604020202020204" pitchFamily="34" charset="0"/>
              <a:buChar char="•"/>
            </a:pPr>
            <a:r>
              <a:rPr lang="en-US" sz="2800" dirty="0" err="1">
                <a:latin typeface="Times New Roman" panose="02020603050405020304" pitchFamily="18" charset="0"/>
                <a:cs typeface="Times New Roman" panose="02020603050405020304" pitchFamily="18" charset="0"/>
              </a:rPr>
              <a:t>Scholle’s</a:t>
            </a:r>
            <a:r>
              <a:rPr lang="en-US" sz="2800" dirty="0">
                <a:latin typeface="Times New Roman" panose="02020603050405020304" pitchFamily="18" charset="0"/>
                <a:cs typeface="Times New Roman" panose="02020603050405020304" pitchFamily="18" charset="0"/>
              </a:rPr>
              <a:t> claims against Delta went to trial on damages only</a:t>
            </a:r>
            <a:r>
              <a:rPr lang="en-US" sz="2800" dirty="0" smtClean="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r>
              <a:rPr lang="en-US" sz="2800" dirty="0" err="1">
                <a:latin typeface="Times New Roman" panose="02020603050405020304" pitchFamily="18" charset="0"/>
                <a:cs typeface="Times New Roman" panose="02020603050405020304" pitchFamily="18" charset="0"/>
              </a:rPr>
              <a:t>Scholle</a:t>
            </a:r>
            <a:r>
              <a:rPr lang="en-US" sz="2800" dirty="0">
                <a:latin typeface="Times New Roman" panose="02020603050405020304" pitchFamily="18" charset="0"/>
                <a:cs typeface="Times New Roman" panose="02020603050405020304" pitchFamily="18" charset="0"/>
              </a:rPr>
              <a:t> had moved to preclude Delta from introducing evidence showing United had paid off his medical expenses for less than the amounts the providers had billed</a:t>
            </a:r>
            <a:r>
              <a:rPr lang="en-US" sz="2800" dirty="0" smtClean="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trial court denied </a:t>
            </a:r>
            <a:r>
              <a:rPr lang="en-US" sz="2800" dirty="0" err="1">
                <a:latin typeface="Times New Roman" panose="02020603050405020304" pitchFamily="18" charset="0"/>
                <a:cs typeface="Times New Roman" panose="02020603050405020304" pitchFamily="18" charset="0"/>
              </a:rPr>
              <a:t>Scholle’s</a:t>
            </a:r>
            <a:r>
              <a:rPr lang="en-US" sz="2800" dirty="0">
                <a:latin typeface="Times New Roman" panose="02020603050405020304" pitchFamily="18" charset="0"/>
                <a:cs typeface="Times New Roman" panose="02020603050405020304" pitchFamily="18" charset="0"/>
              </a:rPr>
              <a:t> motion. In the eventual bench trial, the trial court awarded </a:t>
            </a:r>
            <a:r>
              <a:rPr lang="en-US" sz="2800" dirty="0" err="1">
                <a:latin typeface="Times New Roman" panose="02020603050405020304" pitchFamily="18" charset="0"/>
                <a:cs typeface="Times New Roman" panose="02020603050405020304" pitchFamily="18" charset="0"/>
              </a:rPr>
              <a:t>Scholle</a:t>
            </a:r>
            <a:r>
              <a:rPr lang="en-US" sz="2800" dirty="0">
                <a:latin typeface="Times New Roman" panose="02020603050405020304" pitchFamily="18" charset="0"/>
                <a:cs typeface="Times New Roman" panose="02020603050405020304" pitchFamily="18" charset="0"/>
              </a:rPr>
              <a:t> $194,426 for economic damages, but reduced the award by the amount United had paid in workers’ compensation benefits. </a:t>
            </a:r>
            <a:endParaRPr lang="en-US" sz="2800"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Reduction essentially eliminated </a:t>
            </a:r>
            <a:r>
              <a:rPr lang="en-US" sz="2800" dirty="0" err="1" smtClean="0">
                <a:latin typeface="Times New Roman" panose="02020603050405020304" pitchFamily="18" charset="0"/>
                <a:cs typeface="Times New Roman" panose="02020603050405020304" pitchFamily="18" charset="0"/>
              </a:rPr>
              <a:t>Scholle’s</a:t>
            </a:r>
            <a:r>
              <a:rPr lang="en-US" sz="2800" dirty="0" smtClean="0">
                <a:latin typeface="Times New Roman" panose="02020603050405020304" pitchFamily="18" charset="0"/>
                <a:cs typeface="Times New Roman" panose="02020603050405020304" pitchFamily="18" charset="0"/>
              </a:rPr>
              <a:t> economic damages award.</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4546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1000"/>
                                        <p:tgtEl>
                                          <p:spTgt spid="4">
                                            <p:txEl>
                                              <p:pRg st="2" end="2"/>
                                            </p:txEl>
                                          </p:spTgt>
                                        </p:tgtEl>
                                      </p:cBhvr>
                                    </p:animEffect>
                                    <p:anim calcmode="lin" valueType="num">
                                      <p:cBhvr>
                                        <p:cTn id="2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1000"/>
                                        <p:tgtEl>
                                          <p:spTgt spid="4">
                                            <p:txEl>
                                              <p:pRg st="4" end="4"/>
                                            </p:txEl>
                                          </p:spTgt>
                                        </p:tgtEl>
                                      </p:cBhvr>
                                    </p:animEffect>
                                    <p:anim calcmode="lin" valueType="num">
                                      <p:cBhvr>
                                        <p:cTn id="37"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551" y="5497526"/>
            <a:ext cx="1919418" cy="1255390"/>
          </a:xfrm>
        </p:spPr>
        <p:txBody>
          <a:bodyPr>
            <a:noAutofit/>
          </a:bodyPr>
          <a:lstStyle/>
          <a:p>
            <a:pPr>
              <a:lnSpc>
                <a:spcPct val="100000"/>
              </a:lnSpc>
              <a:spcBef>
                <a:spcPts val="1200"/>
              </a:spcBef>
              <a:spcAft>
                <a:spcPts val="1200"/>
              </a:spcAft>
            </a:pPr>
            <a:endParaRPr lang="en-US" sz="3200" u="sng" dirty="0" smtClean="0">
              <a:solidFill>
                <a:schemeClr val="tx1"/>
              </a:solidFill>
            </a:endParaRPr>
          </a:p>
          <a:p>
            <a:pPr marL="0" indent="0">
              <a:lnSpc>
                <a:spcPct val="100000"/>
              </a:lnSpc>
              <a:spcBef>
                <a:spcPts val="1200"/>
              </a:spcBef>
              <a:spcAft>
                <a:spcPts val="1200"/>
              </a:spcAft>
              <a:buNone/>
            </a:pPr>
            <a:endParaRPr lang="en-US" sz="3200" i="1" dirty="0" smtClean="0">
              <a:solidFill>
                <a:schemeClr val="tx1"/>
              </a:solidFill>
            </a:endParaRPr>
          </a:p>
          <a:p>
            <a:pPr>
              <a:lnSpc>
                <a:spcPct val="100000"/>
              </a:lnSpc>
              <a:spcBef>
                <a:spcPts val="1200"/>
              </a:spcBef>
              <a:spcAft>
                <a:spcPts val="1200"/>
              </a:spcAft>
            </a:pPr>
            <a:endParaRPr lang="en-US" sz="3200" i="1" dirty="0">
              <a:solidFill>
                <a:schemeClr val="tx1"/>
              </a:solidFill>
            </a:endParaRPr>
          </a:p>
        </p:txBody>
      </p:sp>
      <p:sp>
        <p:nvSpPr>
          <p:cNvPr id="2" name="TextBox 1"/>
          <p:cNvSpPr txBox="1"/>
          <p:nvPr/>
        </p:nvSpPr>
        <p:spPr>
          <a:xfrm>
            <a:off x="701842" y="307155"/>
            <a:ext cx="10515600" cy="1200329"/>
          </a:xfrm>
          <a:prstGeom prst="rect">
            <a:avLst/>
          </a:prstGeom>
          <a:noFill/>
        </p:spPr>
        <p:txBody>
          <a:bodyPr wrap="square" rtlCol="0">
            <a:spAutoFit/>
          </a:bodyPr>
          <a:lstStyle/>
          <a:p>
            <a:r>
              <a:rPr lang="en-US" sz="3600" b="1" i="1" dirty="0" smtClean="0">
                <a:latin typeface="Times New Roman" panose="02020603050405020304" pitchFamily="18" charset="0"/>
                <a:cs typeface="Times New Roman" panose="02020603050405020304" pitchFamily="18" charset="0"/>
              </a:rPr>
              <a:t>Delta Airlines v. </a:t>
            </a:r>
            <a:r>
              <a:rPr lang="en-US" sz="3600" b="1" i="1" dirty="0" err="1" smtClean="0">
                <a:latin typeface="Times New Roman" panose="02020603050405020304" pitchFamily="18" charset="0"/>
                <a:cs typeface="Times New Roman" panose="02020603050405020304" pitchFamily="18" charset="0"/>
              </a:rPr>
              <a:t>Scholle</a:t>
            </a:r>
            <a:r>
              <a:rPr lang="en-US" sz="3600" b="1" dirty="0" smtClean="0">
                <a:latin typeface="Times New Roman" panose="02020603050405020304" pitchFamily="18" charset="0"/>
                <a:cs typeface="Times New Roman" panose="02020603050405020304" pitchFamily="18" charset="0"/>
              </a:rPr>
              <a:t>,</a:t>
            </a:r>
            <a:r>
              <a:rPr lang="it-IT" sz="3600" b="1"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2021 CO 20, 484 P.3d 695, </a:t>
            </a:r>
            <a:r>
              <a:rPr lang="en-US" sz="3600" dirty="0" err="1">
                <a:latin typeface="Times New Roman" panose="02020603050405020304" pitchFamily="18" charset="0"/>
                <a:cs typeface="Times New Roman" panose="02020603050405020304" pitchFamily="18" charset="0"/>
              </a:rPr>
              <a:t>reh'g</a:t>
            </a:r>
            <a:r>
              <a:rPr lang="en-US" sz="3600" dirty="0">
                <a:latin typeface="Times New Roman" panose="02020603050405020304" pitchFamily="18" charset="0"/>
                <a:cs typeface="Times New Roman" panose="02020603050405020304" pitchFamily="18" charset="0"/>
              </a:rPr>
              <a:t> denied (May 3, 2021)</a:t>
            </a:r>
            <a:endParaRPr lang="en-US" sz="3600" i="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41158" y="1784111"/>
            <a:ext cx="11036968" cy="4072910"/>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US" sz="2800" u="sng" dirty="0" smtClean="0">
                <a:latin typeface="Times New Roman" panose="02020603050405020304" pitchFamily="18" charset="0"/>
                <a:cs typeface="Times New Roman" panose="02020603050405020304" pitchFamily="18" charset="0"/>
              </a:rPr>
              <a:t>CO Court of Appeals</a:t>
            </a:r>
          </a:p>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On appeal, a divided panel of the Colorado Court of Appeals reversed, concluding the amounts United had paid to </a:t>
            </a:r>
            <a:r>
              <a:rPr lang="en-US" sz="2800" dirty="0" err="1">
                <a:latin typeface="Times New Roman" panose="02020603050405020304" pitchFamily="18" charset="0"/>
                <a:cs typeface="Times New Roman" panose="02020603050405020304" pitchFamily="18" charset="0"/>
              </a:rPr>
              <a:t>Scholle’s</a:t>
            </a:r>
            <a:r>
              <a:rPr lang="en-US" sz="2800" dirty="0">
                <a:latin typeface="Times New Roman" panose="02020603050405020304" pitchFamily="18" charset="0"/>
                <a:cs typeface="Times New Roman" panose="02020603050405020304" pitchFamily="18" charset="0"/>
              </a:rPr>
              <a:t> medical providers should not have been introduced at trial under Colorado’s collateral source rule. </a:t>
            </a:r>
            <a:endParaRPr lang="en-US" sz="2800"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dissent on the Court of Appeals panel concluded Delta’s settlement of United’s subrogated claim extinguished </a:t>
            </a:r>
            <a:r>
              <a:rPr lang="en-US" sz="2800" dirty="0" err="1">
                <a:latin typeface="Times New Roman" panose="02020603050405020304" pitchFamily="18" charset="0"/>
                <a:cs typeface="Times New Roman" panose="02020603050405020304" pitchFamily="18" charset="0"/>
              </a:rPr>
              <a:t>Scholle’s</a:t>
            </a:r>
            <a:r>
              <a:rPr lang="en-US" sz="2800" dirty="0">
                <a:latin typeface="Times New Roman" panose="02020603050405020304" pitchFamily="18" charset="0"/>
                <a:cs typeface="Times New Roman" panose="02020603050405020304" pitchFamily="18" charset="0"/>
              </a:rPr>
              <a:t> claim for past medical expenses altogether, so it was unnecessary to decide the admissibility of the amounts paid on the bills.</a:t>
            </a:r>
            <a:endParaRPr lang="en-US" sz="28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7296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fade">
                                      <p:cBhvr>
                                        <p:cTn id="23" dur="1000"/>
                                        <p:tgtEl>
                                          <p:spTgt spid="4">
                                            <p:txEl>
                                              <p:pRg st="2" end="2"/>
                                            </p:txEl>
                                          </p:spTgt>
                                        </p:tgtEl>
                                      </p:cBhvr>
                                    </p:animEffect>
                                    <p:anim calcmode="lin" valueType="num">
                                      <p:cBhvr>
                                        <p:cTn id="2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551" y="5497526"/>
            <a:ext cx="1919418" cy="1255390"/>
          </a:xfrm>
        </p:spPr>
        <p:txBody>
          <a:bodyPr>
            <a:noAutofit/>
          </a:bodyPr>
          <a:lstStyle/>
          <a:p>
            <a:pPr>
              <a:lnSpc>
                <a:spcPct val="100000"/>
              </a:lnSpc>
              <a:spcBef>
                <a:spcPts val="1200"/>
              </a:spcBef>
              <a:spcAft>
                <a:spcPts val="1200"/>
              </a:spcAft>
            </a:pPr>
            <a:endParaRPr lang="en-US" sz="3200" u="sng" dirty="0" smtClean="0">
              <a:solidFill>
                <a:schemeClr val="tx1"/>
              </a:solidFill>
            </a:endParaRPr>
          </a:p>
          <a:p>
            <a:pPr marL="0" indent="0">
              <a:lnSpc>
                <a:spcPct val="100000"/>
              </a:lnSpc>
              <a:spcBef>
                <a:spcPts val="1200"/>
              </a:spcBef>
              <a:spcAft>
                <a:spcPts val="1200"/>
              </a:spcAft>
              <a:buNone/>
            </a:pPr>
            <a:endParaRPr lang="en-US" sz="3200" i="1" dirty="0" smtClean="0">
              <a:solidFill>
                <a:schemeClr val="tx1"/>
              </a:solidFill>
            </a:endParaRPr>
          </a:p>
          <a:p>
            <a:pPr>
              <a:lnSpc>
                <a:spcPct val="100000"/>
              </a:lnSpc>
              <a:spcBef>
                <a:spcPts val="1200"/>
              </a:spcBef>
              <a:spcAft>
                <a:spcPts val="1200"/>
              </a:spcAft>
            </a:pPr>
            <a:endParaRPr lang="en-US" sz="3200" i="1" dirty="0">
              <a:solidFill>
                <a:schemeClr val="tx1"/>
              </a:solidFill>
            </a:endParaRPr>
          </a:p>
        </p:txBody>
      </p:sp>
      <p:sp>
        <p:nvSpPr>
          <p:cNvPr id="2" name="TextBox 1"/>
          <p:cNvSpPr txBox="1"/>
          <p:nvPr/>
        </p:nvSpPr>
        <p:spPr>
          <a:xfrm>
            <a:off x="701842" y="307155"/>
            <a:ext cx="10515600" cy="1200329"/>
          </a:xfrm>
          <a:prstGeom prst="rect">
            <a:avLst/>
          </a:prstGeom>
          <a:noFill/>
        </p:spPr>
        <p:txBody>
          <a:bodyPr wrap="square" rtlCol="0">
            <a:spAutoFit/>
          </a:bodyPr>
          <a:lstStyle/>
          <a:p>
            <a:r>
              <a:rPr lang="en-US" sz="3600" b="1" i="1" dirty="0" smtClean="0">
                <a:latin typeface="Times New Roman" panose="02020603050405020304" pitchFamily="18" charset="0"/>
                <a:cs typeface="Times New Roman" panose="02020603050405020304" pitchFamily="18" charset="0"/>
              </a:rPr>
              <a:t>Delta Airlines v. </a:t>
            </a:r>
            <a:r>
              <a:rPr lang="en-US" sz="3600" b="1" i="1" dirty="0" err="1" smtClean="0">
                <a:latin typeface="Times New Roman" panose="02020603050405020304" pitchFamily="18" charset="0"/>
                <a:cs typeface="Times New Roman" panose="02020603050405020304" pitchFamily="18" charset="0"/>
              </a:rPr>
              <a:t>Scholle</a:t>
            </a:r>
            <a:r>
              <a:rPr lang="en-US" sz="3600" b="1" dirty="0" smtClean="0">
                <a:latin typeface="Times New Roman" panose="02020603050405020304" pitchFamily="18" charset="0"/>
                <a:cs typeface="Times New Roman" panose="02020603050405020304" pitchFamily="18" charset="0"/>
              </a:rPr>
              <a:t>,</a:t>
            </a:r>
            <a:r>
              <a:rPr lang="it-IT" sz="3600" b="1"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2021 CO 20, 484 P.3d 695, </a:t>
            </a:r>
            <a:r>
              <a:rPr lang="en-US" sz="3600" dirty="0" err="1">
                <a:latin typeface="Times New Roman" panose="02020603050405020304" pitchFamily="18" charset="0"/>
                <a:cs typeface="Times New Roman" panose="02020603050405020304" pitchFamily="18" charset="0"/>
              </a:rPr>
              <a:t>reh'g</a:t>
            </a:r>
            <a:r>
              <a:rPr lang="en-US" sz="3600" dirty="0">
                <a:latin typeface="Times New Roman" panose="02020603050405020304" pitchFamily="18" charset="0"/>
                <a:cs typeface="Times New Roman" panose="02020603050405020304" pitchFamily="18" charset="0"/>
              </a:rPr>
              <a:t> denied (May 3, 2021)</a:t>
            </a:r>
            <a:endParaRPr lang="en-US" sz="3600" i="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41158" y="1999264"/>
            <a:ext cx="11036968" cy="3416320"/>
          </a:xfrm>
          <a:prstGeom prst="rect">
            <a:avLst/>
          </a:prstGeom>
          <a:noFill/>
        </p:spPr>
        <p:txBody>
          <a:bodyPr wrap="square" rtlCol="0">
            <a:spAutoFit/>
          </a:bodyPr>
          <a:lstStyle/>
          <a:p>
            <a:pPr marL="285750" indent="-285750">
              <a:buFont typeface="Arial" panose="020B0604020202020204" pitchFamily="34" charset="0"/>
              <a:buChar char="•"/>
            </a:pPr>
            <a:r>
              <a:rPr lang="en-US" sz="3600" u="sng" dirty="0" smtClean="0">
                <a:latin typeface="Times New Roman" panose="02020603050405020304" pitchFamily="18" charset="0"/>
                <a:cs typeface="Times New Roman" panose="02020603050405020304" pitchFamily="18" charset="0"/>
              </a:rPr>
              <a:t>CO Supreme Court </a:t>
            </a:r>
          </a:p>
          <a:p>
            <a:endParaRPr lang="en-US" sz="3600" u="sng"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Held </a:t>
            </a:r>
            <a:r>
              <a:rPr lang="en-US" sz="3600" dirty="0">
                <a:latin typeface="Times New Roman" panose="02020603050405020304" pitchFamily="18" charset="0"/>
                <a:cs typeface="Times New Roman" panose="02020603050405020304" pitchFamily="18" charset="0"/>
              </a:rPr>
              <a:t>that an injured employee's claim to recover damages for past medical expenses is extinguished when the workers' compensation insurer resolves its subrogation claim with the third-party </a:t>
            </a:r>
            <a:r>
              <a:rPr lang="en-US" sz="3600" dirty="0" err="1">
                <a:latin typeface="Times New Roman" panose="02020603050405020304" pitchFamily="18" charset="0"/>
                <a:cs typeface="Times New Roman" panose="02020603050405020304" pitchFamily="18" charset="0"/>
              </a:rPr>
              <a:t>tortfeasor</a:t>
            </a:r>
            <a:r>
              <a:rPr lang="en-US" sz="3600" dirty="0">
                <a:latin typeface="Times New Roman" panose="02020603050405020304" pitchFamily="18" charset="0"/>
                <a:cs typeface="Times New Roman" panose="02020603050405020304" pitchFamily="18" charset="0"/>
              </a:rPr>
              <a:t>.</a:t>
            </a:r>
            <a:endParaRPr lang="en-US" sz="3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0025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circle(in)">
                                      <p:cBhvr>
                                        <p:cTn id="17"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551" y="5497526"/>
            <a:ext cx="1919418" cy="1255390"/>
          </a:xfrm>
        </p:spPr>
        <p:txBody>
          <a:bodyPr>
            <a:noAutofit/>
          </a:bodyPr>
          <a:lstStyle/>
          <a:p>
            <a:pPr>
              <a:lnSpc>
                <a:spcPct val="100000"/>
              </a:lnSpc>
              <a:spcBef>
                <a:spcPts val="1200"/>
              </a:spcBef>
              <a:spcAft>
                <a:spcPts val="1200"/>
              </a:spcAft>
            </a:pPr>
            <a:endParaRPr lang="en-US" sz="3200" u="sng" dirty="0" smtClean="0">
              <a:solidFill>
                <a:schemeClr val="tx1"/>
              </a:solidFill>
            </a:endParaRPr>
          </a:p>
          <a:p>
            <a:pPr marL="0" indent="0">
              <a:lnSpc>
                <a:spcPct val="100000"/>
              </a:lnSpc>
              <a:spcBef>
                <a:spcPts val="1200"/>
              </a:spcBef>
              <a:spcAft>
                <a:spcPts val="1200"/>
              </a:spcAft>
              <a:buNone/>
            </a:pPr>
            <a:endParaRPr lang="en-US" sz="3200" i="1" dirty="0" smtClean="0">
              <a:solidFill>
                <a:schemeClr val="tx1"/>
              </a:solidFill>
            </a:endParaRPr>
          </a:p>
          <a:p>
            <a:pPr>
              <a:lnSpc>
                <a:spcPct val="100000"/>
              </a:lnSpc>
              <a:spcBef>
                <a:spcPts val="1200"/>
              </a:spcBef>
              <a:spcAft>
                <a:spcPts val="1200"/>
              </a:spcAft>
            </a:pPr>
            <a:endParaRPr lang="en-US" sz="3200" i="1" dirty="0">
              <a:solidFill>
                <a:schemeClr val="tx1"/>
              </a:solidFill>
            </a:endParaRPr>
          </a:p>
        </p:txBody>
      </p:sp>
      <p:sp>
        <p:nvSpPr>
          <p:cNvPr id="2" name="TextBox 1"/>
          <p:cNvSpPr txBox="1"/>
          <p:nvPr/>
        </p:nvSpPr>
        <p:spPr>
          <a:xfrm>
            <a:off x="701842" y="565339"/>
            <a:ext cx="10515600" cy="646331"/>
          </a:xfrm>
          <a:prstGeom prst="rect">
            <a:avLst/>
          </a:prstGeom>
          <a:noFill/>
        </p:spPr>
        <p:txBody>
          <a:bodyPr wrap="square" rtlCol="0">
            <a:spAutoFit/>
          </a:bodyPr>
          <a:lstStyle/>
          <a:p>
            <a:r>
              <a:rPr lang="en-US" sz="3600" b="1" i="1" dirty="0" smtClean="0">
                <a:latin typeface="Times New Roman" panose="02020603050405020304" pitchFamily="18" charset="0"/>
                <a:cs typeface="Times New Roman" panose="02020603050405020304" pitchFamily="18" charset="0"/>
              </a:rPr>
              <a:t>Gill v. Waltz</a:t>
            </a:r>
            <a:r>
              <a:rPr lang="en-US" sz="3600" dirty="0" smtClean="0">
                <a:latin typeface="Times New Roman" panose="02020603050405020304" pitchFamily="18" charset="0"/>
                <a:cs typeface="Times New Roman" panose="02020603050405020304" pitchFamily="18" charset="0"/>
              </a:rPr>
              <a:t>, 2021 CO 21, 484 P.3d 691</a:t>
            </a:r>
            <a:endParaRPr lang="en-US" sz="3600" i="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41158" y="1796567"/>
            <a:ext cx="11036968" cy="4134465"/>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US" sz="3200" u="sng" dirty="0" smtClean="0">
                <a:latin typeface="Times New Roman" panose="02020603050405020304" pitchFamily="18" charset="0"/>
                <a:cs typeface="Times New Roman" panose="02020603050405020304" pitchFamily="18" charset="0"/>
              </a:rPr>
              <a:t>Facts</a:t>
            </a:r>
          </a:p>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P</a:t>
            </a:r>
            <a:r>
              <a:rPr lang="en-US" sz="2800" dirty="0" smtClean="0">
                <a:latin typeface="Times New Roman" panose="02020603050405020304" pitchFamily="18" charset="0"/>
                <a:cs typeface="Times New Roman" panose="02020603050405020304" pitchFamily="18" charset="0"/>
              </a:rPr>
              <a:t>laintiff </a:t>
            </a:r>
            <a:r>
              <a:rPr lang="en-US" sz="2800" dirty="0">
                <a:latin typeface="Times New Roman" panose="02020603050405020304" pitchFamily="18" charset="0"/>
                <a:cs typeface="Times New Roman" panose="02020603050405020304" pitchFamily="18" charset="0"/>
              </a:rPr>
              <a:t>Joseph Gill was injured in an accident involving a truck owned by Swift Transportation Company, LLC and driven by one of its employees. </a:t>
            </a:r>
            <a:endParaRPr lang="en-US" sz="2800"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Gill’s medical providers billed nearly $628,000 for treatment, but workers’ compensation insurer </a:t>
            </a:r>
            <a:r>
              <a:rPr lang="en-US" sz="2800" dirty="0" err="1">
                <a:latin typeface="Times New Roman" panose="02020603050405020304" pitchFamily="18" charset="0"/>
                <a:cs typeface="Times New Roman" panose="02020603050405020304" pitchFamily="18" charset="0"/>
              </a:rPr>
              <a:t>Pinnacol</a:t>
            </a:r>
            <a:r>
              <a:rPr lang="en-US" sz="2800" dirty="0">
                <a:latin typeface="Times New Roman" panose="02020603050405020304" pitchFamily="18" charset="0"/>
                <a:cs typeface="Times New Roman" panose="02020603050405020304" pitchFamily="18" charset="0"/>
              </a:rPr>
              <a:t> Assurance resolved the bills for much less</a:t>
            </a:r>
            <a:r>
              <a:rPr lang="en-US" sz="2800" dirty="0" smtClean="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r>
              <a:rPr lang="en-US" sz="2800" dirty="0" err="1">
                <a:latin typeface="Times New Roman" panose="02020603050405020304" pitchFamily="18" charset="0"/>
                <a:cs typeface="Times New Roman" panose="02020603050405020304" pitchFamily="18" charset="0"/>
              </a:rPr>
              <a:t>Pinnacol</a:t>
            </a:r>
            <a:r>
              <a:rPr lang="en-US" sz="2800" dirty="0">
                <a:latin typeface="Times New Roman" panose="02020603050405020304" pitchFamily="18" charset="0"/>
                <a:cs typeface="Times New Roman" panose="02020603050405020304" pitchFamily="18" charset="0"/>
              </a:rPr>
              <a:t> asserted and settled its subrogated claim against Swift. Gill and his spouse then sued Swift and its employee in state </a:t>
            </a:r>
            <a:r>
              <a:rPr lang="en-US" sz="2800" dirty="0" smtClean="0">
                <a:latin typeface="Times New Roman" panose="02020603050405020304" pitchFamily="18" charset="0"/>
                <a:cs typeface="Times New Roman" panose="02020603050405020304" pitchFamily="18" charset="0"/>
              </a:rPr>
              <a:t>court.</a:t>
            </a:r>
            <a:endParaRPr lang="en-US" sz="2800" u="sng"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2163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1000"/>
                                        <p:tgtEl>
                                          <p:spTgt spid="4">
                                            <p:txEl>
                                              <p:pRg st="3" end="3"/>
                                            </p:txEl>
                                          </p:spTgt>
                                        </p:tgtEl>
                                      </p:cBhvr>
                                    </p:animEffect>
                                    <p:anim calcmode="lin" valueType="num">
                                      <p:cBhvr>
                                        <p:cTn id="3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551" y="5497526"/>
            <a:ext cx="1919418" cy="1255390"/>
          </a:xfrm>
        </p:spPr>
        <p:txBody>
          <a:bodyPr>
            <a:noAutofit/>
          </a:bodyPr>
          <a:lstStyle/>
          <a:p>
            <a:pPr>
              <a:lnSpc>
                <a:spcPct val="100000"/>
              </a:lnSpc>
              <a:spcBef>
                <a:spcPts val="1200"/>
              </a:spcBef>
              <a:spcAft>
                <a:spcPts val="1200"/>
              </a:spcAft>
            </a:pPr>
            <a:endParaRPr lang="en-US" sz="3200" u="sng" dirty="0" smtClean="0">
              <a:solidFill>
                <a:schemeClr val="tx1"/>
              </a:solidFill>
            </a:endParaRPr>
          </a:p>
          <a:p>
            <a:pPr marL="0" indent="0">
              <a:lnSpc>
                <a:spcPct val="100000"/>
              </a:lnSpc>
              <a:spcBef>
                <a:spcPts val="1200"/>
              </a:spcBef>
              <a:spcAft>
                <a:spcPts val="1200"/>
              </a:spcAft>
              <a:buNone/>
            </a:pPr>
            <a:endParaRPr lang="en-US" sz="3200" i="1" dirty="0" smtClean="0">
              <a:solidFill>
                <a:schemeClr val="tx1"/>
              </a:solidFill>
            </a:endParaRPr>
          </a:p>
          <a:p>
            <a:pPr>
              <a:lnSpc>
                <a:spcPct val="100000"/>
              </a:lnSpc>
              <a:spcBef>
                <a:spcPts val="1200"/>
              </a:spcBef>
              <a:spcAft>
                <a:spcPts val="1200"/>
              </a:spcAft>
            </a:pPr>
            <a:endParaRPr lang="en-US" sz="3200" i="1" dirty="0">
              <a:solidFill>
                <a:schemeClr val="tx1"/>
              </a:solidFill>
            </a:endParaRPr>
          </a:p>
        </p:txBody>
      </p:sp>
      <p:sp>
        <p:nvSpPr>
          <p:cNvPr id="2" name="TextBox 1"/>
          <p:cNvSpPr txBox="1"/>
          <p:nvPr/>
        </p:nvSpPr>
        <p:spPr>
          <a:xfrm>
            <a:off x="355097" y="687363"/>
            <a:ext cx="10515600" cy="646331"/>
          </a:xfrm>
          <a:prstGeom prst="rect">
            <a:avLst/>
          </a:prstGeom>
          <a:noFill/>
        </p:spPr>
        <p:txBody>
          <a:bodyPr wrap="square" rtlCol="0">
            <a:spAutoFit/>
          </a:bodyPr>
          <a:lstStyle/>
          <a:p>
            <a:r>
              <a:rPr lang="en-US" sz="3600" b="1" i="1" dirty="0" smtClean="0">
                <a:latin typeface="Times New Roman" panose="02020603050405020304" pitchFamily="18" charset="0"/>
                <a:cs typeface="Times New Roman" panose="02020603050405020304" pitchFamily="18" charset="0"/>
              </a:rPr>
              <a:t>Gill v. Waltz</a:t>
            </a:r>
            <a:r>
              <a:rPr lang="en-US" sz="3600" dirty="0" smtClean="0">
                <a:latin typeface="Times New Roman" panose="02020603050405020304" pitchFamily="18" charset="0"/>
                <a:cs typeface="Times New Roman" panose="02020603050405020304" pitchFamily="18" charset="0"/>
              </a:rPr>
              <a:t>, 2021 CO 21, 484 P.3d 691</a:t>
            </a:r>
            <a:endParaRPr lang="en-US" sz="3600" i="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55097" y="1865786"/>
            <a:ext cx="11036968" cy="4185761"/>
          </a:xfrm>
          <a:prstGeom prst="rect">
            <a:avLst/>
          </a:prstGeom>
          <a:noFill/>
        </p:spPr>
        <p:txBody>
          <a:bodyPr wrap="square" rtlCol="0">
            <a:spAutoFit/>
          </a:bodyPr>
          <a:lstStyle/>
          <a:p>
            <a:pPr marL="285750" indent="-285750">
              <a:spcAft>
                <a:spcPts val="400"/>
              </a:spcAft>
              <a:buFont typeface="Arial" panose="020B0604020202020204" pitchFamily="34" charset="0"/>
              <a:buChar char="•"/>
            </a:pPr>
            <a:r>
              <a:rPr lang="en-US" sz="3200" u="sng" dirty="0" smtClean="0">
                <a:latin typeface="Times New Roman" panose="02020603050405020304" pitchFamily="18" charset="0"/>
                <a:cs typeface="Times New Roman" panose="02020603050405020304" pitchFamily="18" charset="0"/>
              </a:rPr>
              <a:t>Lower court:</a:t>
            </a:r>
          </a:p>
          <a:p>
            <a:pPr marL="742950" lvl="1" indent="-285750">
              <a:spcAft>
                <a:spcPts val="800"/>
              </a:spcAft>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The suit was removed to the U.S. District Court for the District of Colorado, where Swift filed a motion for partial summary judgment, arguing under Colorado’s workers’ compensation statute, a third-party </a:t>
            </a:r>
            <a:r>
              <a:rPr lang="en-US" sz="2800" dirty="0" err="1">
                <a:latin typeface="Times New Roman" panose="02020603050405020304" pitchFamily="18" charset="0"/>
                <a:cs typeface="Times New Roman" panose="02020603050405020304" pitchFamily="18" charset="0"/>
              </a:rPr>
              <a:t>tortfeasor’s</a:t>
            </a:r>
            <a:r>
              <a:rPr lang="en-US" sz="2800" dirty="0">
                <a:latin typeface="Times New Roman" panose="02020603050405020304" pitchFamily="18" charset="0"/>
                <a:cs typeface="Times New Roman" panose="02020603050405020304" pitchFamily="18" charset="0"/>
              </a:rPr>
              <a:t> settlement of a workers’ compensation insurer’s subrogated claim deprived the injured worker of standing to pursue the damages covered by the insurer. </a:t>
            </a:r>
            <a:endParaRPr lang="en-US" sz="2800"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Rather than rule on the summary judgment motion, the federal trial court certified the question to the Colorado Supreme Court.</a:t>
            </a:r>
            <a:endParaRPr lang="en-US" sz="2800" u="sng"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2310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3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GENERAL RULE</a:t>
            </a:r>
            <a:r>
              <a:rPr lang="en-US" dirty="0"/>
              <a:t/>
            </a:r>
            <a:br>
              <a:rPr lang="en-US" dirty="0"/>
            </a:br>
            <a:endParaRPr lang="en-US" dirty="0">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852DDAA1-136E-4748-AF5A-913C224BB3A4}"/>
              </a:ext>
            </a:extLst>
          </p:cNvPr>
          <p:cNvSpPr>
            <a:spLocks noGrp="1"/>
          </p:cNvSpPr>
          <p:nvPr>
            <p:ph idx="1"/>
          </p:nvPr>
        </p:nvSpPr>
        <p:spPr>
          <a:xfrm>
            <a:off x="641581" y="2086577"/>
            <a:ext cx="10376338" cy="3539430"/>
          </a:xfrm>
        </p:spPr>
        <p:txBody>
          <a:bodyPr>
            <a:normAutofit/>
          </a:bodyPr>
          <a:lstStyle/>
          <a:p>
            <a:pPr marL="0" indent="0">
              <a:buNone/>
            </a:pPr>
            <a:endParaRPr lang="en-US" sz="3200" dirty="0"/>
          </a:p>
          <a:p>
            <a:pPr marL="0" indent="0">
              <a:buNone/>
            </a:pPr>
            <a:endParaRPr lang="en-US" sz="3200" dirty="0"/>
          </a:p>
          <a:p>
            <a:pPr marL="0" indent="0">
              <a:buNone/>
            </a:pPr>
            <a:endParaRPr lang="en-US" sz="3200" u="sng" dirty="0"/>
          </a:p>
          <a:p>
            <a:endParaRPr lang="en-US" dirty="0"/>
          </a:p>
        </p:txBody>
      </p:sp>
      <p:sp>
        <p:nvSpPr>
          <p:cNvPr id="5" name="TextBox 4"/>
          <p:cNvSpPr txBox="1"/>
          <p:nvPr/>
        </p:nvSpPr>
        <p:spPr>
          <a:xfrm>
            <a:off x="641581" y="1843133"/>
            <a:ext cx="10712219" cy="4524315"/>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“Compensation or indemnity received by an injured party from a collateral source, wholly independent of the wrongdoer and to which [the wrongdoer] has not contributed, will not diminish the damages otherwise recoverable from </a:t>
            </a:r>
            <a:r>
              <a:rPr lang="en-US" sz="3600" dirty="0">
                <a:latin typeface="Times New Roman" panose="02020603050405020304" pitchFamily="18" charset="0"/>
                <a:cs typeface="Times New Roman" panose="02020603050405020304" pitchFamily="18" charset="0"/>
              </a:rPr>
              <a:t>the wrongdoer.” </a:t>
            </a:r>
            <a:r>
              <a:rPr lang="en-US" sz="3600" i="1" dirty="0" smtClean="0">
                <a:latin typeface="Times New Roman" panose="02020603050405020304" pitchFamily="18" charset="0"/>
                <a:cs typeface="Times New Roman" panose="02020603050405020304" pitchFamily="18" charset="0"/>
              </a:rPr>
              <a:t>Colo. Permanente </a:t>
            </a:r>
            <a:r>
              <a:rPr lang="en-US" sz="3600" i="1" dirty="0">
                <a:latin typeface="Times New Roman" panose="02020603050405020304" pitchFamily="18" charset="0"/>
                <a:cs typeface="Times New Roman" panose="02020603050405020304" pitchFamily="18" charset="0"/>
              </a:rPr>
              <a:t>Med. Grp., P.C. v. Evans</a:t>
            </a:r>
            <a:r>
              <a:rPr lang="en-US" sz="3600" dirty="0">
                <a:latin typeface="Times New Roman" panose="02020603050405020304" pitchFamily="18" charset="0"/>
                <a:cs typeface="Times New Roman" panose="02020603050405020304" pitchFamily="18" charset="0"/>
              </a:rPr>
              <a:t>, 926 P.2d 1218, 1230 (Colo.1996) (quoting </a:t>
            </a:r>
            <a:r>
              <a:rPr lang="en-US" sz="3600" i="1" dirty="0" err="1">
                <a:latin typeface="Times New Roman" panose="02020603050405020304" pitchFamily="18" charset="0"/>
                <a:cs typeface="Times New Roman" panose="02020603050405020304" pitchFamily="18" charset="0"/>
              </a:rPr>
              <a:t>Kistler</a:t>
            </a:r>
            <a:r>
              <a:rPr lang="en-US" sz="3600" i="1" dirty="0">
                <a:latin typeface="Times New Roman" panose="02020603050405020304" pitchFamily="18" charset="0"/>
                <a:cs typeface="Times New Roman" panose="02020603050405020304" pitchFamily="18" charset="0"/>
              </a:rPr>
              <a:t> v. Halsey</a:t>
            </a:r>
            <a:r>
              <a:rPr lang="en-US" sz="3600" dirty="0">
                <a:latin typeface="Times New Roman" panose="02020603050405020304" pitchFamily="18" charset="0"/>
                <a:cs typeface="Times New Roman" panose="02020603050405020304" pitchFamily="18" charset="0"/>
              </a:rPr>
              <a:t>, 173 Colo. 540, 545, 481 P.2d 722, 724 (1971</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9646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551" y="5497526"/>
            <a:ext cx="1919418" cy="1255390"/>
          </a:xfrm>
        </p:spPr>
        <p:txBody>
          <a:bodyPr>
            <a:noAutofit/>
          </a:bodyPr>
          <a:lstStyle/>
          <a:p>
            <a:pPr>
              <a:lnSpc>
                <a:spcPct val="100000"/>
              </a:lnSpc>
              <a:spcBef>
                <a:spcPts val="1200"/>
              </a:spcBef>
              <a:spcAft>
                <a:spcPts val="1200"/>
              </a:spcAft>
            </a:pPr>
            <a:endParaRPr lang="en-US" sz="3200" u="sng" dirty="0" smtClean="0">
              <a:solidFill>
                <a:schemeClr val="tx1"/>
              </a:solidFill>
            </a:endParaRPr>
          </a:p>
          <a:p>
            <a:pPr marL="0" indent="0">
              <a:lnSpc>
                <a:spcPct val="100000"/>
              </a:lnSpc>
              <a:spcBef>
                <a:spcPts val="1200"/>
              </a:spcBef>
              <a:spcAft>
                <a:spcPts val="1200"/>
              </a:spcAft>
              <a:buNone/>
            </a:pPr>
            <a:endParaRPr lang="en-US" sz="3200" i="1" dirty="0" smtClean="0">
              <a:solidFill>
                <a:schemeClr val="tx1"/>
              </a:solidFill>
            </a:endParaRPr>
          </a:p>
          <a:p>
            <a:pPr>
              <a:lnSpc>
                <a:spcPct val="100000"/>
              </a:lnSpc>
              <a:spcBef>
                <a:spcPts val="1200"/>
              </a:spcBef>
              <a:spcAft>
                <a:spcPts val="1200"/>
              </a:spcAft>
            </a:pPr>
            <a:endParaRPr lang="en-US" sz="3200" i="1" dirty="0">
              <a:solidFill>
                <a:schemeClr val="tx1"/>
              </a:solidFill>
            </a:endParaRPr>
          </a:p>
        </p:txBody>
      </p:sp>
      <p:sp>
        <p:nvSpPr>
          <p:cNvPr id="2" name="TextBox 1"/>
          <p:cNvSpPr txBox="1"/>
          <p:nvPr/>
        </p:nvSpPr>
        <p:spPr>
          <a:xfrm>
            <a:off x="441158" y="662157"/>
            <a:ext cx="10515600" cy="646331"/>
          </a:xfrm>
          <a:prstGeom prst="rect">
            <a:avLst/>
          </a:prstGeom>
          <a:noFill/>
        </p:spPr>
        <p:txBody>
          <a:bodyPr wrap="square" rtlCol="0">
            <a:spAutoFit/>
          </a:bodyPr>
          <a:lstStyle/>
          <a:p>
            <a:r>
              <a:rPr lang="en-US" sz="3600" b="1" i="1" dirty="0" smtClean="0">
                <a:latin typeface="Times New Roman" panose="02020603050405020304" pitchFamily="18" charset="0"/>
                <a:cs typeface="Times New Roman" panose="02020603050405020304" pitchFamily="18" charset="0"/>
              </a:rPr>
              <a:t>Gill v. Waltz</a:t>
            </a:r>
            <a:r>
              <a:rPr lang="en-US" sz="3600" dirty="0" smtClean="0">
                <a:latin typeface="Times New Roman" panose="02020603050405020304" pitchFamily="18" charset="0"/>
                <a:cs typeface="Times New Roman" panose="02020603050405020304" pitchFamily="18" charset="0"/>
              </a:rPr>
              <a:t>, 2021 CO 21, 484 P.3d 691</a:t>
            </a:r>
            <a:endParaRPr lang="en-US" sz="3600" i="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44339" y="2031793"/>
            <a:ext cx="11102571" cy="4093428"/>
          </a:xfrm>
          <a:prstGeom prst="rect">
            <a:avLst/>
          </a:prstGeom>
          <a:noFill/>
        </p:spPr>
        <p:txBody>
          <a:bodyPr wrap="square" rtlCol="0">
            <a:spAutoFit/>
          </a:bodyPr>
          <a:lstStyle/>
          <a:p>
            <a:pPr marL="285750" indent="-285750">
              <a:buFont typeface="Arial" panose="020B0604020202020204" pitchFamily="34" charset="0"/>
              <a:buChar char="•"/>
            </a:pPr>
            <a:r>
              <a:rPr lang="en-US" sz="3200" u="sng" dirty="0" smtClean="0">
                <a:latin typeface="Times New Roman" panose="02020603050405020304" pitchFamily="18" charset="0"/>
                <a:cs typeface="Times New Roman" panose="02020603050405020304" pitchFamily="18" charset="0"/>
              </a:rPr>
              <a:t>CO Supreme Court:</a:t>
            </a:r>
          </a:p>
          <a:p>
            <a:endParaRPr lang="en-US" sz="3200" u="sng"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Decided the same day as </a:t>
            </a:r>
            <a:r>
              <a:rPr lang="en-US" sz="2800" i="1" dirty="0" smtClean="0">
                <a:latin typeface="Times New Roman" panose="02020603050405020304" pitchFamily="18" charset="0"/>
                <a:cs typeface="Times New Roman" panose="02020603050405020304" pitchFamily="18" charset="0"/>
              </a:rPr>
              <a:t>Delta Airlines v. </a:t>
            </a:r>
            <a:r>
              <a:rPr lang="en-US" sz="2800" i="1" dirty="0" err="1" smtClean="0">
                <a:latin typeface="Times New Roman" panose="02020603050405020304" pitchFamily="18" charset="0"/>
                <a:cs typeface="Times New Roman" panose="02020603050405020304" pitchFamily="18" charset="0"/>
              </a:rPr>
              <a:t>Scholle</a:t>
            </a:r>
            <a:endParaRPr lang="en-US" sz="2800" i="1" dirty="0" smtClean="0">
              <a:latin typeface="Times New Roman" panose="02020603050405020304" pitchFamily="18" charset="0"/>
              <a:cs typeface="Times New Roman" panose="02020603050405020304" pitchFamily="18" charset="0"/>
            </a:endParaRPr>
          </a:p>
          <a:p>
            <a:pPr lvl="1"/>
            <a:endParaRPr lang="en-US" sz="2800" i="1"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800" dirty="0" smtClean="0">
                <a:latin typeface="Times New Roman" panose="02020603050405020304" pitchFamily="18" charset="0"/>
                <a:cs typeface="Times New Roman" panose="02020603050405020304" pitchFamily="18" charset="0"/>
              </a:rPr>
              <a:t> Reached same holding </a:t>
            </a:r>
            <a:r>
              <a:rPr lang="en-US" sz="2800" dirty="0">
                <a:latin typeface="Times New Roman" panose="02020603050405020304" pitchFamily="18" charset="0"/>
                <a:cs typeface="Times New Roman" panose="02020603050405020304" pitchFamily="18" charset="0"/>
              </a:rPr>
              <a:t>as </a:t>
            </a:r>
            <a:r>
              <a:rPr lang="en-US" sz="2800" i="1" dirty="0">
                <a:latin typeface="Times New Roman" panose="02020603050405020304" pitchFamily="18" charset="0"/>
                <a:cs typeface="Times New Roman" panose="02020603050405020304" pitchFamily="18" charset="0"/>
              </a:rPr>
              <a:t>Delta Airlines v. </a:t>
            </a:r>
            <a:r>
              <a:rPr lang="en-US" sz="2800" i="1" dirty="0" err="1">
                <a:latin typeface="Times New Roman" panose="02020603050405020304" pitchFamily="18" charset="0"/>
                <a:cs typeface="Times New Roman" panose="02020603050405020304" pitchFamily="18" charset="0"/>
              </a:rPr>
              <a:t>Scholle</a:t>
            </a:r>
            <a:r>
              <a:rPr lang="en-US" sz="2800" dirty="0">
                <a:latin typeface="Times New Roman" panose="02020603050405020304" pitchFamily="18" charset="0"/>
                <a:cs typeface="Times New Roman" panose="02020603050405020304" pitchFamily="18" charset="0"/>
              </a:rPr>
              <a:t>—Held that an injured employee's claim to recover damages for past medical expenses is extinguished when the workers' compensation insurer resolves its subrogation claim with the third-party </a:t>
            </a:r>
            <a:r>
              <a:rPr lang="en-US" sz="2800" dirty="0" err="1">
                <a:latin typeface="Times New Roman" panose="02020603050405020304" pitchFamily="18" charset="0"/>
                <a:cs typeface="Times New Roman" panose="02020603050405020304" pitchFamily="18" charset="0"/>
              </a:rPr>
              <a:t>tortfeasor</a:t>
            </a:r>
            <a:r>
              <a:rPr lang="en-US" sz="2800" dirty="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endParaRPr lang="en-US" sz="2800" u="sng" dirty="0" smtClean="0"/>
          </a:p>
        </p:txBody>
      </p:sp>
    </p:spTree>
    <p:extLst>
      <p:ext uri="{BB962C8B-B14F-4D97-AF65-F5344CB8AC3E}">
        <p14:creationId xmlns:p14="http://schemas.microsoft.com/office/powerpoint/2010/main" val="411539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 calcmode="lin" valueType="num">
                                      <p:cBhvr additive="base">
                                        <p:cTn id="2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551" y="5497526"/>
            <a:ext cx="1919418" cy="1255390"/>
          </a:xfrm>
        </p:spPr>
        <p:txBody>
          <a:bodyPr>
            <a:noAutofit/>
          </a:bodyPr>
          <a:lstStyle/>
          <a:p>
            <a:pPr>
              <a:lnSpc>
                <a:spcPct val="100000"/>
              </a:lnSpc>
              <a:spcBef>
                <a:spcPts val="1200"/>
              </a:spcBef>
              <a:spcAft>
                <a:spcPts val="1200"/>
              </a:spcAft>
            </a:pPr>
            <a:endParaRPr lang="en-US" sz="3200" u="sng" dirty="0" smtClean="0">
              <a:solidFill>
                <a:schemeClr val="tx1"/>
              </a:solidFill>
            </a:endParaRPr>
          </a:p>
          <a:p>
            <a:pPr marL="0" indent="0">
              <a:lnSpc>
                <a:spcPct val="100000"/>
              </a:lnSpc>
              <a:spcBef>
                <a:spcPts val="1200"/>
              </a:spcBef>
              <a:spcAft>
                <a:spcPts val="1200"/>
              </a:spcAft>
              <a:buNone/>
            </a:pPr>
            <a:endParaRPr lang="en-US" sz="3200" i="1" dirty="0" smtClean="0">
              <a:solidFill>
                <a:schemeClr val="tx1"/>
              </a:solidFill>
            </a:endParaRPr>
          </a:p>
          <a:p>
            <a:pPr>
              <a:lnSpc>
                <a:spcPct val="100000"/>
              </a:lnSpc>
              <a:spcBef>
                <a:spcPts val="1200"/>
              </a:spcBef>
              <a:spcAft>
                <a:spcPts val="1200"/>
              </a:spcAft>
            </a:pPr>
            <a:endParaRPr lang="en-US" sz="3200" i="1" dirty="0">
              <a:solidFill>
                <a:schemeClr val="tx1"/>
              </a:solidFill>
            </a:endParaRPr>
          </a:p>
        </p:txBody>
      </p:sp>
      <p:sp>
        <p:nvSpPr>
          <p:cNvPr id="2" name="TextBox 1"/>
          <p:cNvSpPr txBox="1"/>
          <p:nvPr/>
        </p:nvSpPr>
        <p:spPr>
          <a:xfrm>
            <a:off x="701842" y="307155"/>
            <a:ext cx="10515600" cy="1323439"/>
          </a:xfrm>
          <a:prstGeom prst="rect">
            <a:avLst/>
          </a:prstGeom>
          <a:noFill/>
        </p:spPr>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Reasoning for CO Supreme Court’s Decisions in </a:t>
            </a:r>
            <a:r>
              <a:rPr lang="en-US" sz="4000" i="1" dirty="0" err="1" smtClean="0">
                <a:latin typeface="Times New Roman" panose="02020603050405020304" pitchFamily="18" charset="0"/>
                <a:cs typeface="Times New Roman" panose="02020603050405020304" pitchFamily="18" charset="0"/>
              </a:rPr>
              <a:t>Schoelle</a:t>
            </a:r>
            <a:r>
              <a:rPr lang="en-US" sz="4000" dirty="0" smtClean="0">
                <a:latin typeface="Times New Roman" panose="02020603050405020304" pitchFamily="18" charset="0"/>
                <a:cs typeface="Times New Roman" panose="02020603050405020304" pitchFamily="18" charset="0"/>
              </a:rPr>
              <a:t> and </a:t>
            </a:r>
            <a:r>
              <a:rPr lang="en-US" sz="4000" i="1" dirty="0" smtClean="0">
                <a:latin typeface="Times New Roman" panose="02020603050405020304" pitchFamily="18" charset="0"/>
                <a:cs typeface="Times New Roman" panose="02020603050405020304" pitchFamily="18" charset="0"/>
              </a:rPr>
              <a:t>Gill</a:t>
            </a:r>
            <a:endParaRPr lang="en-US" sz="4000" i="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41158" y="1958096"/>
            <a:ext cx="11102571" cy="3539430"/>
          </a:xfrm>
          <a:prstGeom prst="rect">
            <a:avLst/>
          </a:prstGeom>
          <a:noFill/>
        </p:spPr>
        <p:txBody>
          <a:bodyPr wrap="square" rtlCol="0">
            <a:spAutoFit/>
          </a:bodyPr>
          <a:lstStyle/>
          <a:p>
            <a:pPr marL="914400" lvl="1"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The Court grounded its decision in the law of insurance subrogation</a:t>
            </a:r>
            <a:r>
              <a:rPr lang="en-US" sz="3200" dirty="0" smtClean="0">
                <a:latin typeface="Times New Roman" panose="02020603050405020304" pitchFamily="18" charset="0"/>
                <a:cs typeface="Times New Roman" panose="02020603050405020304" pitchFamily="18" charset="0"/>
              </a:rPr>
              <a:t>.</a:t>
            </a:r>
          </a:p>
          <a:p>
            <a:pPr lvl="1"/>
            <a:endParaRPr lang="en-US" sz="3200" dirty="0" smtClean="0">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Under Colorado’s workers compensation act, a workers compensation insurer which pays benefits to or for an injured worker is subrogated to the underlying claims the worker might have against the third-party </a:t>
            </a:r>
            <a:r>
              <a:rPr lang="en-US" sz="3200" dirty="0" err="1" smtClean="0">
                <a:latin typeface="Times New Roman" panose="02020603050405020304" pitchFamily="18" charset="0"/>
                <a:cs typeface="Times New Roman" panose="02020603050405020304" pitchFamily="18" charset="0"/>
              </a:rPr>
              <a:t>tortfeasor</a:t>
            </a:r>
            <a:r>
              <a:rPr lang="en-US" sz="3200" dirty="0" smtClean="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02933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551" y="5497526"/>
            <a:ext cx="1919418" cy="1255390"/>
          </a:xfrm>
        </p:spPr>
        <p:txBody>
          <a:bodyPr>
            <a:noAutofit/>
          </a:bodyPr>
          <a:lstStyle/>
          <a:p>
            <a:pPr>
              <a:lnSpc>
                <a:spcPct val="100000"/>
              </a:lnSpc>
              <a:spcBef>
                <a:spcPts val="1200"/>
              </a:spcBef>
              <a:spcAft>
                <a:spcPts val="1200"/>
              </a:spcAft>
            </a:pPr>
            <a:endParaRPr lang="en-US" sz="3200" u="sng" dirty="0" smtClean="0">
              <a:solidFill>
                <a:schemeClr val="tx1"/>
              </a:solidFill>
            </a:endParaRPr>
          </a:p>
          <a:p>
            <a:pPr marL="0" indent="0">
              <a:lnSpc>
                <a:spcPct val="100000"/>
              </a:lnSpc>
              <a:spcBef>
                <a:spcPts val="1200"/>
              </a:spcBef>
              <a:spcAft>
                <a:spcPts val="1200"/>
              </a:spcAft>
              <a:buNone/>
            </a:pPr>
            <a:endParaRPr lang="en-US" sz="3200" i="1" dirty="0" smtClean="0">
              <a:solidFill>
                <a:schemeClr val="tx1"/>
              </a:solidFill>
            </a:endParaRPr>
          </a:p>
          <a:p>
            <a:pPr>
              <a:lnSpc>
                <a:spcPct val="100000"/>
              </a:lnSpc>
              <a:spcBef>
                <a:spcPts val="1200"/>
              </a:spcBef>
              <a:spcAft>
                <a:spcPts val="1200"/>
              </a:spcAft>
            </a:pPr>
            <a:endParaRPr lang="en-US" sz="3200" i="1" dirty="0">
              <a:solidFill>
                <a:schemeClr val="tx1"/>
              </a:solidFill>
            </a:endParaRPr>
          </a:p>
        </p:txBody>
      </p:sp>
      <p:sp>
        <p:nvSpPr>
          <p:cNvPr id="2" name="TextBox 1"/>
          <p:cNvSpPr txBox="1"/>
          <p:nvPr/>
        </p:nvSpPr>
        <p:spPr>
          <a:xfrm>
            <a:off x="691085" y="511637"/>
            <a:ext cx="10515600" cy="707886"/>
          </a:xfrm>
          <a:prstGeom prst="rect">
            <a:avLst/>
          </a:prstGeom>
          <a:noFill/>
        </p:spPr>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Reasoning for </a:t>
            </a:r>
            <a:r>
              <a:rPr lang="en-US" sz="4000" i="1" dirty="0" err="1" smtClean="0">
                <a:latin typeface="Times New Roman" panose="02020603050405020304" pitchFamily="18" charset="0"/>
                <a:cs typeface="Times New Roman" panose="02020603050405020304" pitchFamily="18" charset="0"/>
              </a:rPr>
              <a:t>Schoelle</a:t>
            </a:r>
            <a:r>
              <a:rPr lang="en-US" sz="4000" dirty="0" smtClean="0">
                <a:latin typeface="Times New Roman" panose="02020603050405020304" pitchFamily="18" charset="0"/>
                <a:cs typeface="Times New Roman" panose="02020603050405020304" pitchFamily="18" charset="0"/>
              </a:rPr>
              <a:t> and </a:t>
            </a:r>
            <a:r>
              <a:rPr lang="en-US" sz="4000" i="1" dirty="0" smtClean="0">
                <a:latin typeface="Times New Roman" panose="02020603050405020304" pitchFamily="18" charset="0"/>
                <a:cs typeface="Times New Roman" panose="02020603050405020304" pitchFamily="18" charset="0"/>
              </a:rPr>
              <a:t>Gill</a:t>
            </a:r>
            <a:endParaRPr lang="en-US" sz="4000" i="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246991" y="1842396"/>
            <a:ext cx="11102571" cy="4524315"/>
          </a:xfrm>
          <a:prstGeom prst="rect">
            <a:avLst/>
          </a:prstGeom>
          <a:noFill/>
        </p:spPr>
        <p:txBody>
          <a:bodyPr wrap="square" rtlCol="0">
            <a:spAutoFit/>
          </a:bodyPr>
          <a:lstStyle/>
          <a:p>
            <a:pPr marL="914400" lvl="1"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The insurer can pursue a claim directly against the </a:t>
            </a:r>
            <a:r>
              <a:rPr lang="en-US" sz="3200" dirty="0" err="1" smtClean="0">
                <a:latin typeface="Times New Roman" panose="02020603050405020304" pitchFamily="18" charset="0"/>
                <a:cs typeface="Times New Roman" panose="02020603050405020304" pitchFamily="18" charset="0"/>
              </a:rPr>
              <a:t>tortfeasor</a:t>
            </a:r>
            <a:r>
              <a:rPr lang="en-US" sz="3200" dirty="0" smtClean="0">
                <a:latin typeface="Times New Roman" panose="02020603050405020304" pitchFamily="18" charset="0"/>
                <a:cs typeface="Times New Roman" panose="02020603050405020304" pitchFamily="18" charset="0"/>
              </a:rPr>
              <a:t>. If it does so, it stands in the shoes of the injured worker regarding the claim, and “when an insurer settles the subrogation claim, it is in fact settling the worker’s claim.</a:t>
            </a:r>
          </a:p>
          <a:p>
            <a:pPr lvl="1"/>
            <a:endParaRPr lang="en-US" sz="3200" dirty="0" smtClean="0">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Court cautioned a workers compensation insurer’s settlement of its subrogated claim with the </a:t>
            </a:r>
            <a:r>
              <a:rPr lang="en-US" sz="3200" dirty="0" err="1">
                <a:latin typeface="Times New Roman" panose="02020603050405020304" pitchFamily="18" charset="0"/>
                <a:cs typeface="Times New Roman" panose="02020603050405020304" pitchFamily="18" charset="0"/>
              </a:rPr>
              <a:t>tortfeasor</a:t>
            </a:r>
            <a:r>
              <a:rPr lang="en-US" sz="3200" dirty="0">
                <a:latin typeface="Times New Roman" panose="02020603050405020304" pitchFamily="18" charset="0"/>
                <a:cs typeface="Times New Roman" panose="02020603050405020304" pitchFamily="18" charset="0"/>
              </a:rPr>
              <a:t> would not preclude </a:t>
            </a:r>
            <a:r>
              <a:rPr lang="en-US" sz="3200" dirty="0" smtClean="0">
                <a:latin typeface="Times New Roman" panose="02020603050405020304" pitchFamily="18" charset="0"/>
                <a:cs typeface="Times New Roman" panose="02020603050405020304" pitchFamily="18" charset="0"/>
              </a:rPr>
              <a:t>pursuit of economic </a:t>
            </a:r>
            <a:r>
              <a:rPr lang="en-US" sz="3200" dirty="0">
                <a:latin typeface="Times New Roman" panose="02020603050405020304" pitchFamily="18" charset="0"/>
                <a:cs typeface="Times New Roman" panose="02020603050405020304" pitchFamily="18" charset="0"/>
              </a:rPr>
              <a:t>damages not fully </a:t>
            </a:r>
            <a:r>
              <a:rPr lang="en-US" sz="3200" dirty="0" smtClean="0">
                <a:latin typeface="Times New Roman" panose="02020603050405020304" pitchFamily="18" charset="0"/>
                <a:cs typeface="Times New Roman" panose="02020603050405020304" pitchFamily="18" charset="0"/>
              </a:rPr>
              <a:t>covered or noneconomic damages.</a:t>
            </a:r>
          </a:p>
        </p:txBody>
      </p:sp>
    </p:spTree>
    <p:extLst>
      <p:ext uri="{BB962C8B-B14F-4D97-AF65-F5344CB8AC3E}">
        <p14:creationId xmlns:p14="http://schemas.microsoft.com/office/powerpoint/2010/main" val="2378047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1000"/>
                                        <p:tgtEl>
                                          <p:spTgt spid="4">
                                            <p:txEl>
                                              <p:pRg st="2" end="2"/>
                                            </p:txEl>
                                          </p:spTgt>
                                        </p:tgtEl>
                                      </p:cBhvr>
                                    </p:animEffect>
                                    <p:anim calcmode="lin" valueType="num">
                                      <p:cBhvr>
                                        <p:cTn id="19"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0"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551" y="5497526"/>
            <a:ext cx="1919418" cy="1255390"/>
          </a:xfrm>
        </p:spPr>
        <p:txBody>
          <a:bodyPr>
            <a:noAutofit/>
          </a:bodyPr>
          <a:lstStyle/>
          <a:p>
            <a:pPr>
              <a:lnSpc>
                <a:spcPct val="100000"/>
              </a:lnSpc>
              <a:spcBef>
                <a:spcPts val="1200"/>
              </a:spcBef>
              <a:spcAft>
                <a:spcPts val="1200"/>
              </a:spcAft>
            </a:pPr>
            <a:endParaRPr lang="en-US" sz="3200" u="sng" dirty="0" smtClean="0">
              <a:solidFill>
                <a:schemeClr val="tx1"/>
              </a:solidFill>
            </a:endParaRPr>
          </a:p>
          <a:p>
            <a:pPr marL="0" indent="0">
              <a:lnSpc>
                <a:spcPct val="100000"/>
              </a:lnSpc>
              <a:spcBef>
                <a:spcPts val="1200"/>
              </a:spcBef>
              <a:spcAft>
                <a:spcPts val="1200"/>
              </a:spcAft>
              <a:buNone/>
            </a:pPr>
            <a:endParaRPr lang="en-US" sz="3200" i="1" dirty="0" smtClean="0">
              <a:solidFill>
                <a:schemeClr val="tx1"/>
              </a:solidFill>
            </a:endParaRPr>
          </a:p>
          <a:p>
            <a:pPr>
              <a:lnSpc>
                <a:spcPct val="100000"/>
              </a:lnSpc>
              <a:spcBef>
                <a:spcPts val="1200"/>
              </a:spcBef>
              <a:spcAft>
                <a:spcPts val="1200"/>
              </a:spcAft>
            </a:pPr>
            <a:endParaRPr lang="en-US" sz="3200" i="1" dirty="0">
              <a:solidFill>
                <a:schemeClr val="tx1"/>
              </a:solidFill>
            </a:endParaRPr>
          </a:p>
        </p:txBody>
      </p:sp>
      <p:sp>
        <p:nvSpPr>
          <p:cNvPr id="2" name="TextBox 1"/>
          <p:cNvSpPr txBox="1"/>
          <p:nvPr/>
        </p:nvSpPr>
        <p:spPr>
          <a:xfrm>
            <a:off x="626537" y="672915"/>
            <a:ext cx="10515600" cy="707886"/>
          </a:xfrm>
          <a:prstGeom prst="rect">
            <a:avLst/>
          </a:prstGeom>
          <a:noFill/>
        </p:spPr>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Takeaways from </a:t>
            </a:r>
            <a:r>
              <a:rPr lang="en-US" sz="4000" i="1" dirty="0" err="1" smtClean="0">
                <a:latin typeface="Times New Roman" panose="02020603050405020304" pitchFamily="18" charset="0"/>
                <a:cs typeface="Times New Roman" panose="02020603050405020304" pitchFamily="18" charset="0"/>
              </a:rPr>
              <a:t>Schoelle</a:t>
            </a:r>
            <a:r>
              <a:rPr lang="en-US" sz="4000" dirty="0" smtClean="0">
                <a:latin typeface="Times New Roman" panose="02020603050405020304" pitchFamily="18" charset="0"/>
                <a:cs typeface="Times New Roman" panose="02020603050405020304" pitchFamily="18" charset="0"/>
              </a:rPr>
              <a:t> and </a:t>
            </a:r>
            <a:r>
              <a:rPr lang="en-US" sz="4000" i="1" dirty="0" smtClean="0">
                <a:latin typeface="Times New Roman" panose="02020603050405020304" pitchFamily="18" charset="0"/>
                <a:cs typeface="Times New Roman" panose="02020603050405020304" pitchFamily="18" charset="0"/>
              </a:rPr>
              <a:t>Gill</a:t>
            </a:r>
            <a:endParaRPr lang="en-US" sz="4000" i="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333051" y="1841242"/>
            <a:ext cx="11102571" cy="5016758"/>
          </a:xfrm>
          <a:prstGeom prst="rect">
            <a:avLst/>
          </a:prstGeom>
          <a:noFill/>
        </p:spPr>
        <p:txBody>
          <a:bodyPr wrap="square" rtlCol="0">
            <a:spAutoFit/>
          </a:bodyPr>
          <a:lstStyle/>
          <a:p>
            <a:pPr marL="914400" lvl="1" indent="-457200">
              <a:buFont typeface="Arial" panose="020B0604020202020204" pitchFamily="34" charset="0"/>
              <a:buChar char="•"/>
            </a:pPr>
            <a:r>
              <a:rPr lang="en-US" sz="3200" i="1" dirty="0" err="1" smtClean="0">
                <a:latin typeface="Times New Roman" panose="02020603050405020304" pitchFamily="18" charset="0"/>
                <a:cs typeface="Times New Roman" panose="02020603050405020304" pitchFamily="18" charset="0"/>
              </a:rPr>
              <a:t>Scholle</a:t>
            </a:r>
            <a:r>
              <a:rPr lang="en-US" sz="3200" i="1" dirty="0" smtClean="0">
                <a:latin typeface="Times New Roman" panose="02020603050405020304" pitchFamily="18" charset="0"/>
                <a:cs typeface="Times New Roman" panose="02020603050405020304" pitchFamily="18" charset="0"/>
              </a:rPr>
              <a:t> </a:t>
            </a:r>
            <a:r>
              <a:rPr lang="en-US" sz="3200" i="1" dirty="0">
                <a:latin typeface="Times New Roman" panose="02020603050405020304" pitchFamily="18" charset="0"/>
                <a:cs typeface="Times New Roman" panose="02020603050405020304" pitchFamily="18" charset="0"/>
              </a:rPr>
              <a:t>and Gill </a:t>
            </a:r>
            <a:r>
              <a:rPr lang="en-US" sz="3200" dirty="0">
                <a:latin typeface="Times New Roman" panose="02020603050405020304" pitchFamily="18" charset="0"/>
                <a:cs typeface="Times New Roman" panose="02020603050405020304" pitchFamily="18" charset="0"/>
              </a:rPr>
              <a:t>give defendants the means to reduce </a:t>
            </a:r>
            <a:r>
              <a:rPr lang="en-US" sz="3200" dirty="0" smtClean="0">
                <a:latin typeface="Times New Roman" panose="02020603050405020304" pitchFamily="18" charset="0"/>
                <a:cs typeface="Times New Roman" panose="02020603050405020304" pitchFamily="18" charset="0"/>
              </a:rPr>
              <a:t>windfall </a:t>
            </a:r>
            <a:r>
              <a:rPr lang="en-US" sz="3200" dirty="0">
                <a:latin typeface="Times New Roman" panose="02020603050405020304" pitchFamily="18" charset="0"/>
                <a:cs typeface="Times New Roman" panose="02020603050405020304" pitchFamily="18" charset="0"/>
              </a:rPr>
              <a:t>and </a:t>
            </a:r>
            <a:r>
              <a:rPr lang="en-US" sz="3200" dirty="0" smtClean="0">
                <a:latin typeface="Times New Roman" panose="02020603050405020304" pitchFamily="18" charset="0"/>
                <a:cs typeface="Times New Roman" panose="02020603050405020304" pitchFamily="18" charset="0"/>
              </a:rPr>
              <a:t>limit </a:t>
            </a:r>
            <a:r>
              <a:rPr lang="en-US" sz="3200" dirty="0">
                <a:latin typeface="Times New Roman" panose="02020603050405020304" pitchFamily="18" charset="0"/>
                <a:cs typeface="Times New Roman" panose="02020603050405020304" pitchFamily="18" charset="0"/>
              </a:rPr>
              <a:t>exposure for medical expenses. </a:t>
            </a:r>
            <a:endParaRPr lang="en-US" sz="3200" dirty="0" smtClean="0">
              <a:latin typeface="Times New Roman" panose="02020603050405020304" pitchFamily="18" charset="0"/>
              <a:cs typeface="Times New Roman" panose="02020603050405020304" pitchFamily="18" charset="0"/>
            </a:endParaRPr>
          </a:p>
          <a:p>
            <a:pPr lvl="1"/>
            <a:endParaRPr lang="en-US" sz="3200" dirty="0" smtClean="0">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If workers comp paid the medical bills, defendant can attempt to eliminate plaintiff’s claim for those expenses by settling the insurer’s subrogated claim.</a:t>
            </a:r>
          </a:p>
          <a:p>
            <a:pPr lvl="1"/>
            <a:endParaRPr lang="en-US" sz="3200" dirty="0" smtClean="0">
              <a:latin typeface="Times New Roman" panose="02020603050405020304" pitchFamily="18" charset="0"/>
              <a:cs typeface="Times New Roman" panose="02020603050405020304" pitchFamily="18" charset="0"/>
            </a:endParaRPr>
          </a:p>
          <a:p>
            <a:pPr marL="914400" lvl="1"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Because these amounts are likely less than the full amounts billed, defendants have the possibility to eliminate claim for a fraction of what plaintiff may seek.</a:t>
            </a:r>
          </a:p>
        </p:txBody>
      </p:sp>
    </p:spTree>
    <p:extLst>
      <p:ext uri="{BB962C8B-B14F-4D97-AF65-F5344CB8AC3E}">
        <p14:creationId xmlns:p14="http://schemas.microsoft.com/office/powerpoint/2010/main" val="160266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1000"/>
                                        <p:tgtEl>
                                          <p:spTgt spid="4">
                                            <p:txEl>
                                              <p:pRg st="4" end="4"/>
                                            </p:txEl>
                                          </p:spTgt>
                                        </p:tgtEl>
                                      </p:cBhvr>
                                    </p:animEffect>
                                    <p:anim calcmode="lin" valueType="num">
                                      <p:cBhvr>
                                        <p:cTn id="2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sz="4800" dirty="0" smtClean="0">
                <a:latin typeface="Times New Roman" panose="02020603050405020304" pitchFamily="18" charset="0"/>
                <a:cs typeface="Times New Roman" panose="02020603050405020304" pitchFamily="18" charset="0"/>
              </a:rPr>
              <a:t>Medical Finance Company Liens</a:t>
            </a:r>
            <a:endParaRPr lang="en-US" sz="4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18551" y="5497526"/>
            <a:ext cx="1919418" cy="1255390"/>
          </a:xfrm>
        </p:spPr>
        <p:txBody>
          <a:bodyPr>
            <a:noAutofit/>
          </a:bodyPr>
          <a:lstStyle/>
          <a:p>
            <a:pPr>
              <a:lnSpc>
                <a:spcPct val="100000"/>
              </a:lnSpc>
              <a:spcBef>
                <a:spcPts val="1200"/>
              </a:spcBef>
              <a:spcAft>
                <a:spcPts val="1200"/>
              </a:spcAft>
            </a:pPr>
            <a:endParaRPr lang="en-US" sz="3200" u="sng" dirty="0" smtClean="0">
              <a:solidFill>
                <a:schemeClr val="tx1"/>
              </a:solidFill>
            </a:endParaRPr>
          </a:p>
          <a:p>
            <a:pPr marL="0" indent="0">
              <a:lnSpc>
                <a:spcPct val="100000"/>
              </a:lnSpc>
              <a:spcBef>
                <a:spcPts val="1200"/>
              </a:spcBef>
              <a:spcAft>
                <a:spcPts val="1200"/>
              </a:spcAft>
              <a:buNone/>
            </a:pPr>
            <a:endParaRPr lang="en-US" sz="3200" i="1" dirty="0" smtClean="0">
              <a:solidFill>
                <a:schemeClr val="tx1"/>
              </a:solidFill>
            </a:endParaRPr>
          </a:p>
          <a:p>
            <a:pPr>
              <a:lnSpc>
                <a:spcPct val="100000"/>
              </a:lnSpc>
              <a:spcBef>
                <a:spcPts val="1200"/>
              </a:spcBef>
              <a:spcAft>
                <a:spcPts val="1200"/>
              </a:spcAft>
            </a:pPr>
            <a:endParaRPr lang="en-US" sz="3200" i="1" dirty="0">
              <a:solidFill>
                <a:schemeClr val="tx1"/>
              </a:solidFill>
            </a:endParaRPr>
          </a:p>
        </p:txBody>
      </p:sp>
      <p:sp>
        <p:nvSpPr>
          <p:cNvPr id="7" name="TextBox 6"/>
          <p:cNvSpPr txBox="1"/>
          <p:nvPr/>
        </p:nvSpPr>
        <p:spPr>
          <a:xfrm>
            <a:off x="4263191" y="2386598"/>
            <a:ext cx="7459578" cy="2862322"/>
          </a:xfrm>
          <a:prstGeom prst="rect">
            <a:avLst/>
          </a:prstGeom>
          <a:noFill/>
        </p:spPr>
        <p:txBody>
          <a:bodyPr wrap="square" rtlCol="0">
            <a:spAutoFit/>
          </a:bodyPr>
          <a:lstStyle/>
          <a:p>
            <a:r>
              <a:rPr lang="en-US" sz="3600" u="sng" dirty="0" smtClean="0">
                <a:latin typeface="Times New Roman" panose="02020603050405020304" pitchFamily="18" charset="0"/>
                <a:cs typeface="Times New Roman" panose="02020603050405020304" pitchFamily="18" charset="0"/>
              </a:rPr>
              <a:t>2021</a:t>
            </a:r>
            <a:r>
              <a:rPr lang="en-US" sz="3600" dirty="0" smtClean="0">
                <a:latin typeface="Times New Roman" panose="02020603050405020304" pitchFamily="18" charset="0"/>
                <a:cs typeface="Times New Roman" panose="02020603050405020304" pitchFamily="18" charset="0"/>
              </a:rPr>
              <a:t>: CO Supreme Court </a:t>
            </a:r>
            <a:r>
              <a:rPr lang="en-US" sz="3600" dirty="0">
                <a:latin typeface="Times New Roman" panose="02020603050405020304" pitchFamily="18" charset="0"/>
                <a:cs typeface="Times New Roman" panose="02020603050405020304" pitchFamily="18" charset="0"/>
              </a:rPr>
              <a:t>held </a:t>
            </a:r>
            <a:r>
              <a:rPr lang="en-US" sz="3600" dirty="0" smtClean="0">
                <a:latin typeface="Times New Roman" panose="02020603050405020304" pitchFamily="18" charset="0"/>
                <a:cs typeface="Times New Roman" panose="02020603050405020304" pitchFamily="18" charset="0"/>
              </a:rPr>
              <a:t>that as </a:t>
            </a:r>
            <a:r>
              <a:rPr lang="en-US" sz="3600" dirty="0">
                <a:latin typeface="Times New Roman" panose="02020603050405020304" pitchFamily="18" charset="0"/>
                <a:cs typeface="Times New Roman" panose="02020603050405020304" pitchFamily="18" charset="0"/>
              </a:rPr>
              <a:t>a matter of first impression, medical finance company's lien agreement did not confer a benefit that could qualify it as a “collateral source.” </a:t>
            </a:r>
            <a:endParaRPr lang="en-US" sz="3200" dirty="0">
              <a:latin typeface="Times New Roman" panose="02020603050405020304" pitchFamily="18" charset="0"/>
              <a:cs typeface="Times New Roman" panose="02020603050405020304" pitchFamily="18" charset="0"/>
            </a:endParaRPr>
          </a:p>
        </p:txBody>
      </p:sp>
      <p:pic>
        <p:nvPicPr>
          <p:cNvPr id="14338" name="Picture 2" descr="Greedy Man Holding Money vector images and 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158" y="2306939"/>
            <a:ext cx="3309627" cy="33096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380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4338"/>
                                        </p:tgtEl>
                                        <p:attrNameLst>
                                          <p:attrName>style.visibility</p:attrName>
                                        </p:attrNameLst>
                                      </p:cBhvr>
                                      <p:to>
                                        <p:strVal val="visible"/>
                                      </p:to>
                                    </p:set>
                                    <p:animEffect transition="in" filter="wipe(down)">
                                      <p:cBhvr>
                                        <p:cTn id="10" dur="500"/>
                                        <p:tgtEl>
                                          <p:spTgt spid="1433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1000"/>
                                        <p:tgtEl>
                                          <p:spTgt spid="7">
                                            <p:txEl>
                                              <p:pRg st="0" end="0"/>
                                            </p:txEl>
                                          </p:spTgt>
                                        </p:tgtEl>
                                      </p:cBhvr>
                                    </p:animEffect>
                                    <p:anim calcmode="lin" valueType="num">
                                      <p:cBhvr>
                                        <p:cTn id="16"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551" y="5497526"/>
            <a:ext cx="1919418" cy="1255390"/>
          </a:xfrm>
        </p:spPr>
        <p:txBody>
          <a:bodyPr>
            <a:noAutofit/>
          </a:bodyPr>
          <a:lstStyle/>
          <a:p>
            <a:pPr>
              <a:lnSpc>
                <a:spcPct val="100000"/>
              </a:lnSpc>
              <a:spcBef>
                <a:spcPts val="1200"/>
              </a:spcBef>
              <a:spcAft>
                <a:spcPts val="1200"/>
              </a:spcAft>
            </a:pPr>
            <a:endParaRPr lang="en-US" sz="3200" u="sng" dirty="0" smtClean="0">
              <a:solidFill>
                <a:schemeClr val="tx1"/>
              </a:solidFill>
            </a:endParaRPr>
          </a:p>
          <a:p>
            <a:pPr marL="0" indent="0">
              <a:lnSpc>
                <a:spcPct val="100000"/>
              </a:lnSpc>
              <a:spcBef>
                <a:spcPts val="1200"/>
              </a:spcBef>
              <a:spcAft>
                <a:spcPts val="1200"/>
              </a:spcAft>
              <a:buNone/>
            </a:pPr>
            <a:endParaRPr lang="en-US" sz="3200" i="1" dirty="0" smtClean="0">
              <a:solidFill>
                <a:schemeClr val="tx1"/>
              </a:solidFill>
            </a:endParaRPr>
          </a:p>
          <a:p>
            <a:pPr>
              <a:lnSpc>
                <a:spcPct val="100000"/>
              </a:lnSpc>
              <a:spcBef>
                <a:spcPts val="1200"/>
              </a:spcBef>
              <a:spcAft>
                <a:spcPts val="1200"/>
              </a:spcAft>
            </a:pPr>
            <a:endParaRPr lang="en-US" sz="3200" i="1" dirty="0">
              <a:solidFill>
                <a:schemeClr val="tx1"/>
              </a:solidFill>
            </a:endParaRPr>
          </a:p>
        </p:txBody>
      </p:sp>
      <p:sp>
        <p:nvSpPr>
          <p:cNvPr id="2" name="TextBox 1"/>
          <p:cNvSpPr txBox="1"/>
          <p:nvPr/>
        </p:nvSpPr>
        <p:spPr>
          <a:xfrm>
            <a:off x="701842" y="307155"/>
            <a:ext cx="10515600" cy="1200329"/>
          </a:xfrm>
          <a:prstGeom prst="rect">
            <a:avLst/>
          </a:prstGeom>
          <a:noFill/>
        </p:spPr>
        <p:txBody>
          <a:bodyPr wrap="square" rtlCol="0">
            <a:spAutoFit/>
          </a:bodyPr>
          <a:lstStyle/>
          <a:p>
            <a:r>
              <a:rPr lang="en-US" sz="3600" b="1" i="1" dirty="0">
                <a:latin typeface="Times New Roman" panose="02020603050405020304" pitchFamily="18" charset="0"/>
                <a:cs typeface="Times New Roman" panose="02020603050405020304" pitchFamily="18" charset="0"/>
              </a:rPr>
              <a:t>Ronquillo v. </a:t>
            </a:r>
            <a:r>
              <a:rPr lang="en-US" sz="3600" b="1" i="1" dirty="0" err="1">
                <a:latin typeface="Times New Roman" panose="02020603050405020304" pitchFamily="18" charset="0"/>
                <a:cs typeface="Times New Roman" panose="02020603050405020304" pitchFamily="18" charset="0"/>
              </a:rPr>
              <a:t>EcoClean</a:t>
            </a:r>
            <a:r>
              <a:rPr lang="en-US" sz="3600" b="1" i="1" dirty="0">
                <a:latin typeface="Times New Roman" panose="02020603050405020304" pitchFamily="18" charset="0"/>
                <a:cs typeface="Times New Roman" panose="02020603050405020304" pitchFamily="18" charset="0"/>
              </a:rPr>
              <a:t> Home </a:t>
            </a:r>
            <a:r>
              <a:rPr lang="en-US" sz="3600" b="1" i="1" dirty="0" err="1">
                <a:latin typeface="Times New Roman" panose="02020603050405020304" pitchFamily="18" charset="0"/>
                <a:cs typeface="Times New Roman" panose="02020603050405020304" pitchFamily="18" charset="0"/>
              </a:rPr>
              <a:t>Servs</a:t>
            </a:r>
            <a:r>
              <a:rPr lang="en-US" sz="3600" b="1" i="1" dirty="0">
                <a:latin typeface="Times New Roman" panose="02020603050405020304" pitchFamily="18" charset="0"/>
                <a:cs typeface="Times New Roman" panose="02020603050405020304" pitchFamily="18" charset="0"/>
              </a:rPr>
              <a:t>., Inc.</a:t>
            </a:r>
            <a:r>
              <a:rPr lang="en-US" sz="3600" dirty="0">
                <a:latin typeface="Times New Roman" panose="02020603050405020304" pitchFamily="18" charset="0"/>
                <a:cs typeface="Times New Roman" panose="02020603050405020304" pitchFamily="18" charset="0"/>
              </a:rPr>
              <a:t>, 2021 CO 82, 500 P.3d 1130</a:t>
            </a:r>
          </a:p>
        </p:txBody>
      </p:sp>
      <p:sp>
        <p:nvSpPr>
          <p:cNvPr id="4" name="TextBox 3"/>
          <p:cNvSpPr txBox="1"/>
          <p:nvPr/>
        </p:nvSpPr>
        <p:spPr>
          <a:xfrm>
            <a:off x="537977" y="1893386"/>
            <a:ext cx="11036968" cy="4647426"/>
          </a:xfrm>
          <a:prstGeom prst="rect">
            <a:avLst/>
          </a:prstGeom>
          <a:noFill/>
        </p:spPr>
        <p:txBody>
          <a:bodyPr wrap="square" rtlCol="0">
            <a:spAutoFit/>
          </a:bodyPr>
          <a:lstStyle/>
          <a:p>
            <a:pPr marL="285750" indent="-285750">
              <a:buFont typeface="Arial" panose="020B0604020202020204" pitchFamily="34" charset="0"/>
              <a:buChar char="•"/>
            </a:pPr>
            <a:r>
              <a:rPr lang="en-US" sz="3600" u="sng" dirty="0" smtClean="0">
                <a:latin typeface="Times New Roman" panose="02020603050405020304" pitchFamily="18" charset="0"/>
                <a:cs typeface="Times New Roman" panose="02020603050405020304" pitchFamily="18" charset="0"/>
              </a:rPr>
              <a:t>Facts</a:t>
            </a:r>
          </a:p>
          <a:p>
            <a:endParaRPr lang="en-US" sz="3600" u="sng"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Automobile accident victim brought action against motorist and his employer.</a:t>
            </a:r>
          </a:p>
          <a:p>
            <a:pPr lvl="1"/>
            <a:endParaRPr lang="en-US" sz="3200"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Sought to recover damages for injuries incurred in the accident.</a:t>
            </a:r>
          </a:p>
          <a:p>
            <a:pPr lvl="1"/>
            <a:endParaRPr lang="en-US" sz="3200" dirty="0" smtClean="0"/>
          </a:p>
          <a:p>
            <a:pPr lvl="1"/>
            <a:endParaRPr lang="en-US" sz="3200" dirty="0" smtClean="0"/>
          </a:p>
        </p:txBody>
      </p:sp>
    </p:spTree>
    <p:extLst>
      <p:ext uri="{BB962C8B-B14F-4D97-AF65-F5344CB8AC3E}">
        <p14:creationId xmlns:p14="http://schemas.microsoft.com/office/powerpoint/2010/main" val="13373236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 calcmode="lin" valueType="num">
                                      <p:cBhvr additive="base">
                                        <p:cTn id="2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551" y="5497526"/>
            <a:ext cx="1919418" cy="1255390"/>
          </a:xfrm>
        </p:spPr>
        <p:txBody>
          <a:bodyPr>
            <a:noAutofit/>
          </a:bodyPr>
          <a:lstStyle/>
          <a:p>
            <a:pPr>
              <a:lnSpc>
                <a:spcPct val="100000"/>
              </a:lnSpc>
              <a:spcBef>
                <a:spcPts val="1200"/>
              </a:spcBef>
              <a:spcAft>
                <a:spcPts val="1200"/>
              </a:spcAft>
            </a:pPr>
            <a:endParaRPr lang="en-US" sz="3200" u="sng" dirty="0" smtClean="0">
              <a:solidFill>
                <a:schemeClr val="tx1"/>
              </a:solidFill>
            </a:endParaRPr>
          </a:p>
          <a:p>
            <a:pPr marL="0" indent="0">
              <a:lnSpc>
                <a:spcPct val="100000"/>
              </a:lnSpc>
              <a:spcBef>
                <a:spcPts val="1200"/>
              </a:spcBef>
              <a:spcAft>
                <a:spcPts val="1200"/>
              </a:spcAft>
              <a:buNone/>
            </a:pPr>
            <a:endParaRPr lang="en-US" sz="3200" i="1" dirty="0" smtClean="0">
              <a:solidFill>
                <a:schemeClr val="tx1"/>
              </a:solidFill>
            </a:endParaRPr>
          </a:p>
          <a:p>
            <a:pPr>
              <a:lnSpc>
                <a:spcPct val="100000"/>
              </a:lnSpc>
              <a:spcBef>
                <a:spcPts val="1200"/>
              </a:spcBef>
              <a:spcAft>
                <a:spcPts val="1200"/>
              </a:spcAft>
            </a:pPr>
            <a:endParaRPr lang="en-US" sz="3200" i="1" dirty="0">
              <a:solidFill>
                <a:schemeClr val="tx1"/>
              </a:solidFill>
            </a:endParaRPr>
          </a:p>
        </p:txBody>
      </p:sp>
      <p:sp>
        <p:nvSpPr>
          <p:cNvPr id="2" name="TextBox 1"/>
          <p:cNvSpPr txBox="1"/>
          <p:nvPr/>
        </p:nvSpPr>
        <p:spPr>
          <a:xfrm>
            <a:off x="1400867" y="315609"/>
            <a:ext cx="10515600" cy="646331"/>
          </a:xfrm>
          <a:prstGeom prst="rect">
            <a:avLst/>
          </a:prstGeom>
          <a:noFill/>
        </p:spPr>
        <p:txBody>
          <a:bodyPr wrap="square" rtlCol="0">
            <a:spAutoFit/>
          </a:bodyPr>
          <a:lstStyle/>
          <a:p>
            <a:r>
              <a:rPr lang="en-US" sz="3600" b="1" i="1" dirty="0">
                <a:latin typeface="Times New Roman" panose="02020603050405020304" pitchFamily="18" charset="0"/>
                <a:cs typeface="Times New Roman" panose="02020603050405020304" pitchFamily="18" charset="0"/>
              </a:rPr>
              <a:t>Ronquillo v. </a:t>
            </a:r>
            <a:r>
              <a:rPr lang="en-US" sz="3600" b="1" i="1" dirty="0" err="1">
                <a:latin typeface="Times New Roman" panose="02020603050405020304" pitchFamily="18" charset="0"/>
                <a:cs typeface="Times New Roman" panose="02020603050405020304" pitchFamily="18" charset="0"/>
              </a:rPr>
              <a:t>EcoClean</a:t>
            </a:r>
            <a:r>
              <a:rPr lang="en-US" sz="3600" b="1" i="1" dirty="0">
                <a:latin typeface="Times New Roman" panose="02020603050405020304" pitchFamily="18" charset="0"/>
                <a:cs typeface="Times New Roman" panose="02020603050405020304" pitchFamily="18" charset="0"/>
              </a:rPr>
              <a:t> Home </a:t>
            </a:r>
            <a:r>
              <a:rPr lang="en-US" sz="3600" b="1" i="1" dirty="0" err="1">
                <a:latin typeface="Times New Roman" panose="02020603050405020304" pitchFamily="18" charset="0"/>
                <a:cs typeface="Times New Roman" panose="02020603050405020304" pitchFamily="18" charset="0"/>
              </a:rPr>
              <a:t>Servs</a:t>
            </a:r>
            <a:r>
              <a:rPr lang="en-US" sz="3600" b="1" i="1" dirty="0">
                <a:latin typeface="Times New Roman" panose="02020603050405020304" pitchFamily="18" charset="0"/>
                <a:cs typeface="Times New Roman" panose="02020603050405020304" pitchFamily="18" charset="0"/>
              </a:rPr>
              <a:t>., Inc</a:t>
            </a:r>
            <a:r>
              <a:rPr lang="en-US" sz="3600" b="1" i="1"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527219" y="1110532"/>
            <a:ext cx="11036968" cy="6658233"/>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US" sz="3600" u="sng" dirty="0" smtClean="0">
                <a:latin typeface="Times New Roman" panose="02020603050405020304" pitchFamily="18" charset="0"/>
                <a:cs typeface="Times New Roman" panose="02020603050405020304" pitchFamily="18" charset="0"/>
              </a:rPr>
              <a:t>Lower Court: </a:t>
            </a:r>
          </a:p>
          <a:p>
            <a:pPr marL="742950" lvl="1" indent="-28575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Motorist and employer moved to compel discovery from medial finance company pertaining to its purchase of victim’s healthcare accounts receivable.</a:t>
            </a:r>
          </a:p>
          <a:p>
            <a:pPr lvl="1"/>
            <a:endParaRPr lang="en-US" sz="3200"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Finance company intervened. </a:t>
            </a:r>
          </a:p>
          <a:p>
            <a:pPr lvl="1"/>
            <a:endParaRPr lang="en-US" sz="3200"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Trial court entered discovery order finding that finance company was not </a:t>
            </a:r>
            <a:r>
              <a:rPr lang="en-US" sz="3200" dirty="0">
                <a:latin typeface="Times New Roman" panose="02020603050405020304" pitchFamily="18" charset="0"/>
                <a:cs typeface="Times New Roman" panose="02020603050405020304" pitchFamily="18" charset="0"/>
              </a:rPr>
              <a:t>collateral source and motorist and employer could offer at trial evidence of amounts billed and amounts paid. </a:t>
            </a:r>
            <a:endParaRPr lang="en-US" sz="3200"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sz="3200" dirty="0" smtClean="0"/>
          </a:p>
          <a:p>
            <a:pPr lvl="1"/>
            <a:endParaRPr lang="en-US" sz="3200" dirty="0" smtClean="0"/>
          </a:p>
        </p:txBody>
      </p:sp>
    </p:spTree>
    <p:extLst>
      <p:ext uri="{BB962C8B-B14F-4D97-AF65-F5344CB8AC3E}">
        <p14:creationId xmlns:p14="http://schemas.microsoft.com/office/powerpoint/2010/main" val="3815993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additive="base">
                                        <p:cTn id="2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1000"/>
                                        <p:tgtEl>
                                          <p:spTgt spid="4">
                                            <p:txEl>
                                              <p:pRg st="5" end="5"/>
                                            </p:txEl>
                                          </p:spTgt>
                                        </p:tgtEl>
                                      </p:cBhvr>
                                    </p:animEffect>
                                    <p:anim calcmode="lin" valueType="num">
                                      <p:cBhvr>
                                        <p:cTn id="3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551" y="5497526"/>
            <a:ext cx="1919418" cy="1255390"/>
          </a:xfrm>
        </p:spPr>
        <p:txBody>
          <a:bodyPr>
            <a:noAutofit/>
          </a:bodyPr>
          <a:lstStyle/>
          <a:p>
            <a:pPr>
              <a:lnSpc>
                <a:spcPct val="100000"/>
              </a:lnSpc>
              <a:spcBef>
                <a:spcPts val="1200"/>
              </a:spcBef>
              <a:spcAft>
                <a:spcPts val="1200"/>
              </a:spcAft>
            </a:pPr>
            <a:endParaRPr lang="en-US" sz="3200" u="sng" dirty="0" smtClean="0">
              <a:solidFill>
                <a:schemeClr val="tx1"/>
              </a:solidFill>
            </a:endParaRPr>
          </a:p>
          <a:p>
            <a:pPr marL="0" indent="0">
              <a:lnSpc>
                <a:spcPct val="100000"/>
              </a:lnSpc>
              <a:spcBef>
                <a:spcPts val="1200"/>
              </a:spcBef>
              <a:spcAft>
                <a:spcPts val="1200"/>
              </a:spcAft>
              <a:buNone/>
            </a:pPr>
            <a:endParaRPr lang="en-US" sz="3200" i="1" dirty="0" smtClean="0">
              <a:solidFill>
                <a:schemeClr val="tx1"/>
              </a:solidFill>
            </a:endParaRPr>
          </a:p>
          <a:p>
            <a:pPr>
              <a:lnSpc>
                <a:spcPct val="100000"/>
              </a:lnSpc>
              <a:spcBef>
                <a:spcPts val="1200"/>
              </a:spcBef>
              <a:spcAft>
                <a:spcPts val="1200"/>
              </a:spcAft>
            </a:pPr>
            <a:endParaRPr lang="en-US" sz="3200" i="1" dirty="0">
              <a:solidFill>
                <a:schemeClr val="tx1"/>
              </a:solidFill>
            </a:endParaRPr>
          </a:p>
        </p:txBody>
      </p:sp>
      <p:sp>
        <p:nvSpPr>
          <p:cNvPr id="2" name="TextBox 1"/>
          <p:cNvSpPr txBox="1"/>
          <p:nvPr/>
        </p:nvSpPr>
        <p:spPr>
          <a:xfrm>
            <a:off x="1583969" y="317913"/>
            <a:ext cx="10515600" cy="646331"/>
          </a:xfrm>
          <a:prstGeom prst="rect">
            <a:avLst/>
          </a:prstGeom>
          <a:noFill/>
        </p:spPr>
        <p:txBody>
          <a:bodyPr wrap="square" rtlCol="0">
            <a:spAutoFit/>
          </a:bodyPr>
          <a:lstStyle/>
          <a:p>
            <a:r>
              <a:rPr lang="en-US" sz="3600" b="1" i="1" dirty="0">
                <a:latin typeface="Times New Roman" panose="02020603050405020304" pitchFamily="18" charset="0"/>
                <a:cs typeface="Times New Roman" panose="02020603050405020304" pitchFamily="18" charset="0"/>
              </a:rPr>
              <a:t>Ronquillo v. </a:t>
            </a:r>
            <a:r>
              <a:rPr lang="en-US" sz="3600" b="1" i="1" dirty="0" err="1">
                <a:latin typeface="Times New Roman" panose="02020603050405020304" pitchFamily="18" charset="0"/>
                <a:cs typeface="Times New Roman" panose="02020603050405020304" pitchFamily="18" charset="0"/>
              </a:rPr>
              <a:t>EcoClean</a:t>
            </a:r>
            <a:r>
              <a:rPr lang="en-US" sz="3600" b="1" i="1" dirty="0">
                <a:latin typeface="Times New Roman" panose="02020603050405020304" pitchFamily="18" charset="0"/>
                <a:cs typeface="Times New Roman" panose="02020603050405020304" pitchFamily="18" charset="0"/>
              </a:rPr>
              <a:t> Home </a:t>
            </a:r>
            <a:r>
              <a:rPr lang="en-US" sz="3600" b="1" i="1" dirty="0" err="1">
                <a:latin typeface="Times New Roman" panose="02020603050405020304" pitchFamily="18" charset="0"/>
                <a:cs typeface="Times New Roman" panose="02020603050405020304" pitchFamily="18" charset="0"/>
              </a:rPr>
              <a:t>Servs</a:t>
            </a:r>
            <a:r>
              <a:rPr lang="en-US" sz="3600" b="1" i="1" dirty="0">
                <a:latin typeface="Times New Roman" panose="02020603050405020304" pitchFamily="18" charset="0"/>
                <a:cs typeface="Times New Roman" panose="02020603050405020304" pitchFamily="18" charset="0"/>
              </a:rPr>
              <a:t>., Inc</a:t>
            </a:r>
            <a:r>
              <a:rPr lang="en-US" sz="3600" b="1" i="1"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41158" y="1078259"/>
            <a:ext cx="11036968" cy="6658233"/>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n-US" sz="3600" u="sng" dirty="0" smtClean="0">
                <a:latin typeface="Times New Roman" panose="02020603050405020304" pitchFamily="18" charset="0"/>
                <a:cs typeface="Times New Roman" panose="02020603050405020304" pitchFamily="18" charset="0"/>
              </a:rPr>
              <a:t>CO Supreme Court: </a:t>
            </a:r>
          </a:p>
          <a:p>
            <a:pPr marL="742950" lvl="1" indent="-28575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Victim appealed.</a:t>
            </a:r>
          </a:p>
          <a:p>
            <a:pPr lvl="1"/>
            <a:endParaRPr lang="en-US" sz="3200"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CO Supreme Court found it was a matter of </a:t>
            </a:r>
            <a:r>
              <a:rPr lang="en-US" sz="3200" dirty="0">
                <a:latin typeface="Times New Roman" panose="02020603050405020304" pitchFamily="18" charset="0"/>
                <a:cs typeface="Times New Roman" panose="02020603050405020304" pitchFamily="18" charset="0"/>
              </a:rPr>
              <a:t>statutory interpretation under </a:t>
            </a:r>
            <a:r>
              <a:rPr lang="en-US" sz="3200" dirty="0" smtClean="0">
                <a:latin typeface="Times New Roman" panose="02020603050405020304" pitchFamily="18" charset="0"/>
                <a:cs typeface="Times New Roman" panose="02020603050405020304" pitchFamily="18" charset="0"/>
              </a:rPr>
              <a:t>C.R.S. </a:t>
            </a:r>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10-1-135(10)(a), which indicates that a collateral source payment must actually indemnify/compensate injured party.</a:t>
            </a:r>
          </a:p>
          <a:p>
            <a:pPr lvl="1"/>
            <a:endParaRPr lang="en-US" sz="3200" dirty="0" smtClean="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Medical finance liens do neither. Held that medical finance company’s lien agreement did not confer a benefit that could quality if as a “collateral source.” </a:t>
            </a:r>
          </a:p>
          <a:p>
            <a:pPr marL="742950" lvl="1" indent="-285750">
              <a:buFont typeface="Arial" panose="020B0604020202020204" pitchFamily="34" charset="0"/>
              <a:buChar char="•"/>
            </a:pPr>
            <a:endParaRPr lang="en-US" sz="3200" dirty="0" smtClean="0"/>
          </a:p>
          <a:p>
            <a:pPr lvl="1"/>
            <a:endParaRPr lang="en-US" sz="3200" dirty="0" smtClean="0"/>
          </a:p>
        </p:txBody>
      </p:sp>
    </p:spTree>
    <p:extLst>
      <p:ext uri="{BB962C8B-B14F-4D97-AF65-F5344CB8AC3E}">
        <p14:creationId xmlns:p14="http://schemas.microsoft.com/office/powerpoint/2010/main" val="2788412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1000"/>
                                        <p:tgtEl>
                                          <p:spTgt spid="4">
                                            <p:txEl>
                                              <p:pRg st="1" end="1"/>
                                            </p:txEl>
                                          </p:spTgt>
                                        </p:tgtEl>
                                      </p:cBhvr>
                                    </p:animEffect>
                                    <p:anim calcmode="lin" valueType="num">
                                      <p:cBhvr>
                                        <p:cTn id="1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additive="base">
                                        <p:cTn id="2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1000"/>
                                        <p:tgtEl>
                                          <p:spTgt spid="4">
                                            <p:txEl>
                                              <p:pRg st="5" end="5"/>
                                            </p:txEl>
                                          </p:spTgt>
                                        </p:tgtEl>
                                      </p:cBhvr>
                                    </p:animEffect>
                                    <p:anim calcmode="lin" valueType="num">
                                      <p:cBhvr>
                                        <p:cTn id="3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109" y="284176"/>
            <a:ext cx="11444140" cy="1508760"/>
          </a:xfrm>
        </p:spPr>
        <p:txBody>
          <a:bodyPr>
            <a:normAutofit/>
          </a:bodyPr>
          <a:lstStyle/>
          <a:p>
            <a:pPr algn="ctr"/>
            <a:r>
              <a:rPr lang="en-US" sz="4800" dirty="0" smtClean="0"/>
              <a:t>Other Recent helpful case law</a:t>
            </a:r>
            <a:endParaRPr lang="en-US" sz="4800" dirty="0"/>
          </a:p>
        </p:txBody>
      </p:sp>
      <p:pic>
        <p:nvPicPr>
          <p:cNvPr id="1026" name="Picture 2" descr="Desert Precipitation, Plant, and Animal Lif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865748" y="1935948"/>
            <a:ext cx="6165520" cy="4624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6545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87500" y="2418281"/>
            <a:ext cx="9144000" cy="1641490"/>
          </a:xfrm>
        </p:spPr>
        <p:txBody>
          <a:bodyPr>
            <a:normAutofit/>
          </a:bodyPr>
          <a:lstStyle/>
          <a:p>
            <a:pPr algn="ctr"/>
            <a:r>
              <a:rPr lang="en-US" sz="5400" b="1" dirty="0" smtClean="0">
                <a:latin typeface="Times New Roman" panose="02020603050405020304" pitchFamily="18" charset="0"/>
                <a:cs typeface="Times New Roman" panose="02020603050405020304" pitchFamily="18" charset="0"/>
              </a:rPr>
              <a:t>PRACTICE POINTERS</a:t>
            </a:r>
            <a:endParaRPr lang="en-US" sz="5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974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755" y="284176"/>
            <a:ext cx="10935092" cy="1508760"/>
          </a:xfrm>
        </p:spPr>
        <p:txBody>
          <a:bodyPr>
            <a:normAutofit fontScale="90000"/>
          </a:bodyPr>
          <a:lstStyle/>
          <a:p>
            <a:pPr algn="ctr"/>
            <a:r>
              <a:rPr lang="en-US" sz="53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is a “collateral source”?</a:t>
            </a:r>
            <a:r>
              <a:rPr lang="en-US" dirty="0"/>
              <a:t/>
            </a:r>
            <a:br>
              <a:rPr lang="en-US" dirty="0"/>
            </a:br>
            <a:endParaRPr lang="en-US" dirty="0">
              <a:effectLst>
                <a:outerShdw blurRad="38100" dist="38100" dir="2700000" algn="tl">
                  <a:srgbClr val="000000">
                    <a:alpha val="43137"/>
                  </a:srgbClr>
                </a:outerShdw>
              </a:effectLst>
              <a:latin typeface="Palatino Linotype" panose="0204050205050503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852DDAA1-136E-4748-AF5A-913C224BB3A4}"/>
              </a:ext>
            </a:extLst>
          </p:cNvPr>
          <p:cNvSpPr>
            <a:spLocks noGrp="1"/>
          </p:cNvSpPr>
          <p:nvPr>
            <p:ph idx="1"/>
          </p:nvPr>
        </p:nvSpPr>
        <p:spPr>
          <a:xfrm>
            <a:off x="641581" y="2086577"/>
            <a:ext cx="10376338" cy="3539430"/>
          </a:xfrm>
        </p:spPr>
        <p:txBody>
          <a:bodyPr>
            <a:normAutofit/>
          </a:bodyPr>
          <a:lstStyle/>
          <a:p>
            <a:pPr marL="0" indent="0">
              <a:buNone/>
            </a:pPr>
            <a:endParaRPr lang="en-US" sz="3200" dirty="0"/>
          </a:p>
          <a:p>
            <a:pPr marL="0" indent="0">
              <a:buNone/>
            </a:pPr>
            <a:endParaRPr lang="en-US" sz="3200" dirty="0"/>
          </a:p>
          <a:p>
            <a:pPr marL="0" indent="0">
              <a:buNone/>
            </a:pPr>
            <a:endParaRPr lang="en-US" sz="3200" u="sng" dirty="0"/>
          </a:p>
          <a:p>
            <a:endParaRPr lang="en-US" dirty="0"/>
          </a:p>
        </p:txBody>
      </p:sp>
      <p:sp>
        <p:nvSpPr>
          <p:cNvPr id="5" name="TextBox 4"/>
          <p:cNvSpPr txBox="1"/>
          <p:nvPr/>
        </p:nvSpPr>
        <p:spPr>
          <a:xfrm>
            <a:off x="546755" y="1738218"/>
            <a:ext cx="10712219" cy="5632311"/>
          </a:xfrm>
          <a:prstGeom prst="rect">
            <a:avLst/>
          </a:prstGeom>
          <a:noFill/>
        </p:spPr>
        <p:txBody>
          <a:bodyPr wrap="square" rtlCol="0">
            <a:spAutoFit/>
          </a:bodyPr>
          <a:lstStyle/>
          <a:p>
            <a:pPr marL="571500" indent="-57150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A collateral source is “a person or company, wholly independent of an alleged </a:t>
            </a:r>
            <a:r>
              <a:rPr lang="en-US" sz="3600" dirty="0" err="1" smtClean="0">
                <a:latin typeface="Times New Roman" panose="02020603050405020304" pitchFamily="18" charset="0"/>
                <a:cs typeface="Times New Roman" panose="02020603050405020304" pitchFamily="18" charset="0"/>
              </a:rPr>
              <a:t>tortfeasor</a:t>
            </a:r>
            <a:r>
              <a:rPr lang="en-US" sz="3600" dirty="0" smtClean="0">
                <a:latin typeface="Times New Roman" panose="02020603050405020304" pitchFamily="18" charset="0"/>
                <a:cs typeface="Times New Roman" panose="02020603050405020304" pitchFamily="18" charset="0"/>
              </a:rPr>
              <a:t>, that compensates an injured party for that </a:t>
            </a:r>
            <a:r>
              <a:rPr lang="en-US" sz="3600" dirty="0">
                <a:latin typeface="Times New Roman" panose="02020603050405020304" pitchFamily="18" charset="0"/>
                <a:cs typeface="Times New Roman" panose="02020603050405020304" pitchFamily="18" charset="0"/>
              </a:rPr>
              <a:t>person’s injury.” 6 David R. </a:t>
            </a:r>
            <a:r>
              <a:rPr lang="en-US" sz="3600" dirty="0" err="1">
                <a:latin typeface="Times New Roman" panose="02020603050405020304" pitchFamily="18" charset="0"/>
                <a:cs typeface="Times New Roman" panose="02020603050405020304" pitchFamily="18" charset="0"/>
              </a:rPr>
              <a:t>DeMuro</a:t>
            </a:r>
            <a:r>
              <a:rPr lang="en-US" sz="3600" dirty="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Colorado Practice </a:t>
            </a:r>
            <a:r>
              <a:rPr lang="en-US" sz="3600" dirty="0">
                <a:latin typeface="Times New Roman" panose="02020603050405020304" pitchFamily="18" charset="0"/>
                <a:cs typeface="Times New Roman" panose="02020603050405020304" pitchFamily="18" charset="0"/>
              </a:rPr>
              <a:t>Series: Civil Trial Practice § 12.4, Westlaw (2d ed. </a:t>
            </a:r>
            <a:r>
              <a:rPr lang="en-US" sz="3600" dirty="0" smtClean="0">
                <a:latin typeface="Times New Roman" panose="02020603050405020304" pitchFamily="18" charset="0"/>
                <a:cs typeface="Times New Roman" panose="02020603050405020304" pitchFamily="18" charset="0"/>
              </a:rPr>
              <a:t>Database updated </a:t>
            </a:r>
            <a:r>
              <a:rPr lang="en-US" sz="3600" dirty="0">
                <a:latin typeface="Times New Roman" panose="02020603050405020304" pitchFamily="18" charset="0"/>
                <a:cs typeface="Times New Roman" panose="02020603050405020304" pitchFamily="18" charset="0"/>
              </a:rPr>
              <a:t>Aug. 2021</a:t>
            </a:r>
            <a:r>
              <a:rPr lang="en-US" sz="3600" dirty="0" smtClean="0">
                <a:latin typeface="Times New Roman" panose="02020603050405020304" pitchFamily="18" charset="0"/>
                <a:cs typeface="Times New Roman" panose="02020603050405020304" pitchFamily="18" charset="0"/>
              </a:rPr>
              <a:t>).</a:t>
            </a:r>
          </a:p>
          <a:p>
            <a:endParaRPr lang="en-US" sz="3600" dirty="0" smtClean="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Typically an entity such as an insurance company or employer.</a:t>
            </a:r>
          </a:p>
          <a:p>
            <a:pPr marL="571500" indent="-571500">
              <a:buFont typeface="Arial" panose="020B0604020202020204" pitchFamily="34" charset="0"/>
              <a:buChar char="•"/>
            </a:pPr>
            <a:endParaRPr lang="en-US" sz="3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54625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389744"/>
            <a:ext cx="10515600" cy="1300944"/>
          </a:xfrm>
        </p:spPr>
        <p:txBody>
          <a:bodyPr>
            <a:normAutofit/>
          </a:bodyPr>
          <a:lstStyle/>
          <a:p>
            <a:pPr algn="ct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ANY WAY AROUND IT?</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58218" y="2297637"/>
            <a:ext cx="4284663" cy="3186112"/>
          </a:xfrm>
        </p:spPr>
      </p:pic>
      <p:sp>
        <p:nvSpPr>
          <p:cNvPr id="8" name="TextBox 7"/>
          <p:cNvSpPr txBox="1"/>
          <p:nvPr/>
        </p:nvSpPr>
        <p:spPr>
          <a:xfrm>
            <a:off x="5812766" y="2043113"/>
            <a:ext cx="5542622" cy="3354765"/>
          </a:xfrm>
          <a:prstGeom prst="rect">
            <a:avLst/>
          </a:prstGeom>
          <a:noFill/>
        </p:spPr>
        <p:txBody>
          <a:bodyPr wrap="square" rtlCol="0">
            <a:spAutoFit/>
          </a:bodyPr>
          <a:lstStyle/>
          <a:p>
            <a:r>
              <a:rPr lang="en-US" sz="4400" dirty="0" smtClean="0">
                <a:latin typeface="Times New Roman" panose="02020603050405020304" pitchFamily="18" charset="0"/>
                <a:cs typeface="Times New Roman" panose="02020603050405020304" pitchFamily="18" charset="0"/>
              </a:rPr>
              <a:t>Try and show that the “collateral source” was not a contracted for benefit.</a:t>
            </a:r>
          </a:p>
          <a:p>
            <a:pPr marL="285750" indent="-285750">
              <a:buFont typeface="Arial" panose="020B0604020202020204" pitchFamily="34" charset="0"/>
              <a:buChar char="•"/>
            </a:pPr>
            <a:endParaRPr lang="en-US" sz="36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4862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 WHAT CAN WE DO?</a:t>
            </a:r>
            <a:endPar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30878" y="1990144"/>
            <a:ext cx="6080900" cy="4867856"/>
          </a:xfrm>
        </p:spPr>
        <p:txBody>
          <a:bodyPr>
            <a:normAutofit fontScale="55000" lnSpcReduction="20000"/>
          </a:bodyPr>
          <a:lstStyle/>
          <a:p>
            <a:r>
              <a:rPr lang="en-US" sz="5800" dirty="0" smtClean="0">
                <a:solidFill>
                  <a:schemeClr val="tx1"/>
                </a:solidFill>
                <a:latin typeface="Times New Roman" panose="02020603050405020304" pitchFamily="18" charset="0"/>
                <a:cs typeface="Times New Roman" panose="02020603050405020304" pitchFamily="18" charset="0"/>
              </a:rPr>
              <a:t>Win!</a:t>
            </a:r>
          </a:p>
          <a:p>
            <a:pPr marL="0" indent="0">
              <a:buNone/>
            </a:pPr>
            <a:endParaRPr lang="en-US" sz="5800" dirty="0" smtClean="0">
              <a:solidFill>
                <a:schemeClr val="tx1"/>
              </a:solidFill>
              <a:latin typeface="Times New Roman" panose="02020603050405020304" pitchFamily="18" charset="0"/>
              <a:cs typeface="Times New Roman" panose="02020603050405020304" pitchFamily="18" charset="0"/>
            </a:endParaRPr>
          </a:p>
          <a:p>
            <a:r>
              <a:rPr lang="en-US" sz="5800" dirty="0" smtClean="0">
                <a:latin typeface="Times New Roman" panose="02020603050405020304" pitchFamily="18" charset="0"/>
                <a:cs typeface="Times New Roman" panose="02020603050405020304" pitchFamily="18" charset="0"/>
              </a:rPr>
              <a:t>Seek discovery that will undermine reasoning in case law (i.e., show that these damages have become punitive!)</a:t>
            </a:r>
            <a:endParaRPr lang="en-US" sz="5800"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en-US" sz="5800" dirty="0" smtClean="0">
              <a:solidFill>
                <a:schemeClr val="tx1"/>
              </a:solidFill>
              <a:latin typeface="Palatino Linotype" panose="02040502050505030304" pitchFamily="18" charset="0"/>
            </a:endParaRPr>
          </a:p>
          <a:p>
            <a:r>
              <a:rPr lang="en-US" sz="5800" dirty="0" smtClean="0">
                <a:solidFill>
                  <a:schemeClr val="tx1"/>
                </a:solidFill>
                <a:latin typeface="Times New Roman" panose="02020603050405020304" pitchFamily="18" charset="0"/>
                <a:cs typeface="Times New Roman" panose="02020603050405020304" pitchFamily="18" charset="0"/>
              </a:rPr>
              <a:t>Post-Verdict Practice</a:t>
            </a:r>
          </a:p>
          <a:p>
            <a:pPr marL="0" indent="0">
              <a:buNone/>
            </a:pPr>
            <a:endParaRPr lang="en-US" sz="5800" dirty="0" smtClean="0">
              <a:solidFill>
                <a:schemeClr val="tx1"/>
              </a:solidFill>
              <a:latin typeface="Times New Roman" panose="02020603050405020304" pitchFamily="18" charset="0"/>
              <a:cs typeface="Times New Roman" panose="02020603050405020304" pitchFamily="18" charset="0"/>
            </a:endParaRPr>
          </a:p>
          <a:p>
            <a:r>
              <a:rPr lang="en-US" sz="5800" dirty="0" smtClean="0">
                <a:solidFill>
                  <a:schemeClr val="tx1"/>
                </a:solidFill>
                <a:latin typeface="Times New Roman" panose="02020603050405020304" pitchFamily="18" charset="0"/>
                <a:cs typeface="Times New Roman" panose="02020603050405020304" pitchFamily="18" charset="0"/>
              </a:rPr>
              <a:t>Push for changes in the law</a:t>
            </a:r>
          </a:p>
          <a:p>
            <a:pPr marL="0" indent="0">
              <a:buNone/>
            </a:pPr>
            <a:endParaRPr lang="en-US" sz="4400" dirty="0" smtClean="0">
              <a:solidFill>
                <a:schemeClr val="tx1"/>
              </a:solidFill>
            </a:endParaRPr>
          </a:p>
          <a:p>
            <a:endParaRPr lang="en-US" sz="4400" dirty="0">
              <a:solidFill>
                <a:srgbClr val="FF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0375" y="1990144"/>
            <a:ext cx="4652150" cy="3163462"/>
          </a:xfrm>
          <a:prstGeom prst="rect">
            <a:avLst/>
          </a:prstGeom>
        </p:spPr>
      </p:pic>
    </p:spTree>
    <p:extLst>
      <p:ext uri="{BB962C8B-B14F-4D97-AF65-F5344CB8AC3E}">
        <p14:creationId xmlns:p14="http://schemas.microsoft.com/office/powerpoint/2010/main" val="730370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5673" y="2484582"/>
            <a:ext cx="8968509" cy="1588127"/>
          </a:xfrm>
          <a:prstGeom prst="rect">
            <a:avLst/>
          </a:prstGeom>
        </p:spPr>
        <p:txBody>
          <a:bodyPr wrap="square">
            <a:spAutoFit/>
          </a:bodyPr>
          <a:lstStyle/>
          <a:p>
            <a:pPr lvl="0" algn="ctr" defTabSz="914400">
              <a:lnSpc>
                <a:spcPct val="90000"/>
              </a:lnSpc>
              <a:spcBef>
                <a:spcPts val="1000"/>
              </a:spcBef>
            </a:pPr>
            <a:r>
              <a:rPr lang="en-US" sz="54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ARE OTHER JURISDICTIONS DOING?</a:t>
            </a:r>
            <a:endParaRPr lang="en-US" sz="54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530384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2609850"/>
            <a:ext cx="10972800" cy="3539430"/>
          </a:xfrm>
          <a:prstGeom prst="rect">
            <a:avLst/>
          </a:prstGeom>
          <a:noFill/>
        </p:spPr>
        <p:txBody>
          <a:bodyPr wrap="square" rtlCol="0">
            <a:spAutoFit/>
          </a:bodyPr>
          <a:lstStyle/>
          <a:p>
            <a:pPr marL="571500" indent="-5715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Targeted collateral source rule with “Phantom Damages Reform”</a:t>
            </a:r>
          </a:p>
          <a:p>
            <a:endParaRPr lang="en-US" sz="3200" dirty="0" smtClean="0">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a:t>
            </a:r>
            <a:r>
              <a:rPr lang="en-US" sz="3200" dirty="0" err="1" smtClean="0">
                <a:latin typeface="Times New Roman" panose="02020603050405020304" pitchFamily="18" charset="0"/>
                <a:cs typeface="Times New Roman" panose="02020603050405020304" pitchFamily="18" charset="0"/>
              </a:rPr>
              <a:t>ATRA</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supports permitting the admissibility of evidence of collateral source payments at trial or requiring awards to be offset by the amount paid to plaintiffs by collateral sources, less the amount paid by the plaintiff to secure the benefit</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66666" y="409574"/>
            <a:ext cx="4072433" cy="174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576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500" fill="hold"/>
                                        <p:tgtEl>
                                          <p:spTgt spid="1028"/>
                                        </p:tgtEl>
                                        <p:attrNameLst>
                                          <p:attrName>ppt_w</p:attrName>
                                        </p:attrNameLst>
                                      </p:cBhvr>
                                      <p:tavLst>
                                        <p:tav tm="0">
                                          <p:val>
                                            <p:fltVal val="0"/>
                                          </p:val>
                                        </p:tav>
                                        <p:tav tm="100000">
                                          <p:val>
                                            <p:strVal val="#ppt_w"/>
                                          </p:val>
                                        </p:tav>
                                      </p:tavLst>
                                    </p:anim>
                                    <p:anim calcmode="lin" valueType="num">
                                      <p:cBhvr>
                                        <p:cTn id="8" dur="500" fill="hold"/>
                                        <p:tgtEl>
                                          <p:spTgt spid="1028"/>
                                        </p:tgtEl>
                                        <p:attrNameLst>
                                          <p:attrName>ppt_h</p:attrName>
                                        </p:attrNameLst>
                                      </p:cBhvr>
                                      <p:tavLst>
                                        <p:tav tm="0">
                                          <p:val>
                                            <p:fltVal val="0"/>
                                          </p:val>
                                        </p:tav>
                                        <p:tav tm="100000">
                                          <p:val>
                                            <p:strVal val="#ppt_h"/>
                                          </p:val>
                                        </p:tav>
                                      </p:tavLst>
                                    </p:anim>
                                    <p:animEffect transition="in" filter="fade">
                                      <p:cBhvr>
                                        <p:cTn id="9" dur="500"/>
                                        <p:tgtEl>
                                          <p:spTgt spid="102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Abolished or </a:t>
            </a:r>
            <a:r>
              <a:rPr lang="en-US" dirty="0" err="1"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ABROGATed</a:t>
            </a:r>
            <a:endPar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1308" y="1958615"/>
            <a:ext cx="2186338" cy="3371850"/>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7951" y="2159794"/>
            <a:ext cx="2819495" cy="2833687"/>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50874" y="1325202"/>
            <a:ext cx="2450775" cy="4638675"/>
          </a:xfrm>
          <a:prstGeom prst="rect">
            <a:avLst/>
          </a:prstGeom>
        </p:spPr>
      </p:pic>
    </p:spTree>
    <p:extLst>
      <p:ext uri="{BB962C8B-B14F-4D97-AF65-F5344CB8AC3E}">
        <p14:creationId xmlns:p14="http://schemas.microsoft.com/office/powerpoint/2010/main" val="872907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503" y="385170"/>
            <a:ext cx="10515600" cy="1325563"/>
          </a:xfrm>
        </p:spPr>
        <p:txBody>
          <a:bodyPr/>
          <a:lstStyle/>
          <a:p>
            <a:pPr algn="ctr"/>
            <a:r>
              <a:rPr lang="en-US"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ROBUST EXCEPTIONS</a:t>
            </a:r>
            <a:endParaRPr lang="en-US"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309943" y="1775279"/>
            <a:ext cx="10515600" cy="5355312"/>
          </a:xfrm>
          <a:prstGeom prst="rect">
            <a:avLst/>
          </a:prstGeom>
          <a:noFill/>
        </p:spPr>
        <p:txBody>
          <a:bodyPr wrap="square" rtlCol="0">
            <a:spAutoFit/>
          </a:bodyPr>
          <a:lstStyle/>
          <a:p>
            <a:pPr marL="285750" indent="-28575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Malingering/exaggeration of condition.</a:t>
            </a:r>
          </a:p>
          <a:p>
            <a:endParaRPr lang="en-US" sz="3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Exaggerated financial distress.</a:t>
            </a:r>
          </a:p>
          <a:p>
            <a:pPr marL="285750" indent="-285750">
              <a:buFont typeface="Arial" panose="020B0604020202020204" pitchFamily="34" charset="0"/>
              <a:buChar char="•"/>
            </a:pPr>
            <a:endParaRPr lang="en-US" sz="3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Medical malpractice cases.</a:t>
            </a:r>
          </a:p>
          <a:p>
            <a:pPr marL="285750" indent="-285750">
              <a:buFont typeface="Arial" panose="020B0604020202020204" pitchFamily="34" charset="0"/>
              <a:buChar char="•"/>
            </a:pPr>
            <a:endParaRPr lang="en-US" sz="3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Rebut Plaintiff’s testimony that he/she paid the bills.</a:t>
            </a:r>
          </a:p>
          <a:p>
            <a:endParaRPr lang="en-US" sz="36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3600" dirty="0" smtClean="0">
                <a:latin typeface="Times New Roman" panose="02020603050405020304" pitchFamily="18" charset="0"/>
                <a:cs typeface="Times New Roman" panose="02020603050405020304" pitchFamily="18" charset="0"/>
              </a:rPr>
              <a:t>Private insurance.</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2177128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 calcmode="lin" valueType="num">
                                      <p:cBhvr additive="base">
                                        <p:cTn id="3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8" end="8"/>
                                            </p:txEl>
                                          </p:spTgt>
                                        </p:tgtEl>
                                        <p:attrNameLst>
                                          <p:attrName>style.visibility</p:attrName>
                                        </p:attrNameLst>
                                      </p:cBhvr>
                                      <p:to>
                                        <p:strVal val="visible"/>
                                      </p:to>
                                    </p:set>
                                    <p:animEffect transition="in" filter="fade">
                                      <p:cBhvr>
                                        <p:cTn id="38" dur="1000"/>
                                        <p:tgtEl>
                                          <p:spTgt spid="3">
                                            <p:txEl>
                                              <p:pRg st="8" end="8"/>
                                            </p:txEl>
                                          </p:spTgt>
                                        </p:tgtEl>
                                      </p:cBhvr>
                                    </p:animEffect>
                                    <p:anim calcmode="lin" valueType="num">
                                      <p:cBhvr>
                                        <p:cTn id="3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447600"/>
            <a:ext cx="10515600" cy="1209077"/>
          </a:xfrm>
        </p:spPr>
        <p:txBody>
          <a:bodyPr>
            <a:normAutofit/>
          </a:bodyPr>
          <a:lstStyle/>
          <a:p>
            <a:pPr algn="ctr"/>
            <a:r>
              <a:rPr lang="en-US" sz="4400"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MALINGERING/EXAGGERATION</a:t>
            </a:r>
            <a:endParaRPr lang="en-US" sz="4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32" y="2020589"/>
            <a:ext cx="4615369" cy="3369219"/>
          </a:xfrm>
          <a:prstGeom prst="rect">
            <a:avLst/>
          </a:prstGeom>
        </p:spPr>
      </p:pic>
      <p:sp>
        <p:nvSpPr>
          <p:cNvPr id="5" name="TextBox 4"/>
          <p:cNvSpPr txBox="1"/>
          <p:nvPr/>
        </p:nvSpPr>
        <p:spPr>
          <a:xfrm>
            <a:off x="5288422" y="2020589"/>
            <a:ext cx="6436961" cy="4462760"/>
          </a:xfrm>
          <a:prstGeom prst="rect">
            <a:avLst/>
          </a:prstGeom>
          <a:noFill/>
        </p:spPr>
        <p:txBody>
          <a:bodyPr wrap="square" rtlCol="0">
            <a:spAutoFit/>
          </a:bodyPr>
          <a:lstStyle/>
          <a:p>
            <a:pPr marL="285750" indent="-285750">
              <a:buFont typeface="Arial" panose="020B0604020202020204" pitchFamily="34" charset="0"/>
              <a:buChar char="•"/>
            </a:pPr>
            <a:r>
              <a:rPr lang="en-US" sz="3200" u="sng" dirty="0" smtClean="0">
                <a:latin typeface="Times New Roman" panose="02020603050405020304" pitchFamily="18" charset="0"/>
                <a:cs typeface="Times New Roman" panose="02020603050405020304" pitchFamily="18" charset="0"/>
              </a:rPr>
              <a:t>Maryland</a:t>
            </a:r>
            <a:r>
              <a:rPr lang="en-US" sz="3200" dirty="0" smtClean="0">
                <a:latin typeface="Times New Roman" panose="02020603050405020304" pitchFamily="18" charset="0"/>
                <a:cs typeface="Times New Roman" panose="02020603050405020304" pitchFamily="18" charset="0"/>
              </a:rPr>
              <a:t> allows evidence of collateral source payments where there is evidence of malingering or exaggeration by the plaintiff. </a:t>
            </a:r>
            <a:r>
              <a:rPr lang="en-US" sz="3200" i="1" dirty="0">
                <a:latin typeface="Times New Roman" panose="02020603050405020304" pitchFamily="18" charset="0"/>
                <a:cs typeface="Times New Roman" panose="02020603050405020304" pitchFamily="18" charset="0"/>
              </a:rPr>
              <a:t>See, </a:t>
            </a:r>
            <a:r>
              <a:rPr lang="en-US" sz="3200" i="1" dirty="0" err="1">
                <a:latin typeface="Times New Roman" panose="02020603050405020304" pitchFamily="18" charset="0"/>
                <a:cs typeface="Times New Roman" panose="02020603050405020304" pitchFamily="18" charset="0"/>
              </a:rPr>
              <a:t>Leizear</a:t>
            </a:r>
            <a:r>
              <a:rPr lang="en-US" sz="3200" i="1" dirty="0">
                <a:latin typeface="Times New Roman" panose="02020603050405020304" pitchFamily="18" charset="0"/>
                <a:cs typeface="Times New Roman" panose="02020603050405020304" pitchFamily="18" charset="0"/>
              </a:rPr>
              <a:t> v. Butler, </a:t>
            </a:r>
            <a:r>
              <a:rPr lang="en-US" sz="3200" dirty="0">
                <a:latin typeface="Times New Roman" panose="02020603050405020304" pitchFamily="18" charset="0"/>
                <a:cs typeface="Times New Roman" panose="02020603050405020304" pitchFamily="18" charset="0"/>
              </a:rPr>
              <a:t>226 Md. 171 (1961) (Plaintiff’s receipt of salary during period of disability held admissible).</a:t>
            </a:r>
          </a:p>
          <a:p>
            <a:pPr marL="285750" indent="-285750">
              <a:buFont typeface="Arial" panose="020B0604020202020204" pitchFamily="34" charset="0"/>
              <a:buChar char="•"/>
            </a:pPr>
            <a:endParaRPr lang="en-US" sz="2800" dirty="0"/>
          </a:p>
        </p:txBody>
      </p:sp>
    </p:spTree>
    <p:extLst>
      <p:ext uri="{BB962C8B-B14F-4D97-AF65-F5344CB8AC3E}">
        <p14:creationId xmlns:p14="http://schemas.microsoft.com/office/powerpoint/2010/main" val="4226826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102" y="536223"/>
            <a:ext cx="10515600" cy="1112611"/>
          </a:xfrm>
        </p:spPr>
        <p:txBody>
          <a:bodyPr>
            <a:normAutofit/>
          </a:bodyPr>
          <a:lstStyle/>
          <a:p>
            <a:pPr marL="0" indent="0" algn="ctr"/>
            <a:r>
              <a:rPr lang="en-US" sz="4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EXAGGERATED FINANCIAL DISTRESS</a:t>
            </a:r>
            <a:endPar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1723" y="1229285"/>
            <a:ext cx="11982734" cy="5467350"/>
          </a:xfrm>
        </p:spPr>
        <p:txBody>
          <a:bodyPr>
            <a:normAutofit/>
          </a:bodyPr>
          <a:lstStyle/>
          <a:p>
            <a:pPr marL="0" indent="0">
              <a:buNone/>
            </a:pPr>
            <a:endParaRPr lang="en-US" sz="3600" dirty="0" smtClean="0">
              <a:latin typeface="+mn-lt"/>
            </a:endParaRPr>
          </a:p>
          <a:p>
            <a:pPr marL="0" indent="0">
              <a:spcAft>
                <a:spcPts val="800"/>
              </a:spcAft>
              <a:buNone/>
            </a:pPr>
            <a:r>
              <a:rPr lang="en-US" sz="3600" dirty="0" smtClean="0">
                <a:latin typeface="+mn-lt"/>
              </a:rPr>
              <a:t>	</a:t>
            </a:r>
            <a:r>
              <a:rPr lang="en-US" sz="3600" u="sng" dirty="0" smtClean="0">
                <a:latin typeface="Times New Roman" panose="02020603050405020304" pitchFamily="18" charset="0"/>
                <a:cs typeface="Times New Roman" panose="02020603050405020304" pitchFamily="18" charset="0"/>
              </a:rPr>
              <a:t>Maryland</a:t>
            </a:r>
            <a:r>
              <a:rPr lang="en-US" sz="3600" dirty="0" smtClean="0">
                <a:latin typeface="Times New Roman" panose="02020603050405020304" pitchFamily="18" charset="0"/>
                <a:cs typeface="Times New Roman" panose="02020603050405020304" pitchFamily="18" charset="0"/>
              </a:rPr>
              <a:t>: If </a:t>
            </a:r>
            <a:r>
              <a:rPr lang="en-US" sz="3600" dirty="0">
                <a:latin typeface="Times New Roman" panose="02020603050405020304" pitchFamily="18" charset="0"/>
                <a:cs typeface="Times New Roman" panose="02020603050405020304" pitchFamily="18" charset="0"/>
              </a:rPr>
              <a:t>a Plaintiff opens the door to collateral </a:t>
            </a:r>
            <a:r>
              <a:rPr lang="en-US" sz="3600" dirty="0" smtClean="0">
                <a:latin typeface="Times New Roman" panose="02020603050405020304" pitchFamily="18" charset="0"/>
                <a:cs typeface="Times New Roman" panose="02020603050405020304" pitchFamily="18" charset="0"/>
              </a:rPr>
              <a:t>	source </a:t>
            </a:r>
            <a:r>
              <a:rPr lang="en-US" sz="3600" dirty="0">
                <a:latin typeface="Times New Roman" panose="02020603050405020304" pitchFamily="18" charset="0"/>
                <a:cs typeface="Times New Roman" panose="02020603050405020304" pitchFamily="18" charset="0"/>
              </a:rPr>
              <a:t>by </a:t>
            </a:r>
            <a:r>
              <a:rPr lang="en-US" sz="3600" dirty="0" smtClean="0">
                <a:latin typeface="Times New Roman" panose="02020603050405020304" pitchFamily="18" charset="0"/>
                <a:cs typeface="Times New Roman" panose="02020603050405020304" pitchFamily="18" charset="0"/>
              </a:rPr>
              <a:t>asserting a </a:t>
            </a:r>
            <a:r>
              <a:rPr lang="en-US" sz="3600" dirty="0">
                <a:latin typeface="Times New Roman" panose="02020603050405020304" pitchFamily="18" charset="0"/>
                <a:cs typeface="Times New Roman" panose="02020603050405020304" pitchFamily="18" charset="0"/>
              </a:rPr>
              <a:t>misleading level of poverty, </a:t>
            </a:r>
            <a:r>
              <a:rPr lang="en-US" sz="3600" dirty="0" smtClean="0">
                <a:latin typeface="Times New Roman" panose="02020603050405020304" pitchFamily="18" charset="0"/>
                <a:cs typeface="Times New Roman" panose="02020603050405020304" pitchFamily="18" charset="0"/>
              </a:rPr>
              <a:t>	evidence </a:t>
            </a:r>
            <a:r>
              <a:rPr lang="en-US" sz="3600" dirty="0">
                <a:latin typeface="Times New Roman" panose="02020603050405020304" pitchFamily="18" charset="0"/>
                <a:cs typeface="Times New Roman" panose="02020603050405020304" pitchFamily="18" charset="0"/>
              </a:rPr>
              <a:t>of </a:t>
            </a:r>
            <a:r>
              <a:rPr lang="en-US" sz="3600" dirty="0" smtClean="0">
                <a:latin typeface="Times New Roman" panose="02020603050405020304" pitchFamily="18" charset="0"/>
                <a:cs typeface="Times New Roman" panose="02020603050405020304" pitchFamily="18" charset="0"/>
              </a:rPr>
              <a:t>Plaintiff's insurance </a:t>
            </a:r>
            <a:r>
              <a:rPr lang="en-US" sz="3600" dirty="0">
                <a:latin typeface="Times New Roman" panose="02020603050405020304" pitchFamily="18" charset="0"/>
                <a:cs typeface="Times New Roman" panose="02020603050405020304" pitchFamily="18" charset="0"/>
              </a:rPr>
              <a:t>coverage is </a:t>
            </a:r>
            <a:r>
              <a:rPr lang="en-US" sz="3600" dirty="0" smtClean="0">
                <a:latin typeface="Times New Roman" panose="02020603050405020304" pitchFamily="18" charset="0"/>
                <a:cs typeface="Times New Roman" panose="02020603050405020304" pitchFamily="18" charset="0"/>
              </a:rPr>
              <a:t>	admissible.</a:t>
            </a:r>
          </a:p>
          <a:p>
            <a:pPr marL="0" indent="0">
              <a:spcAft>
                <a:spcPts val="800"/>
              </a:spcAft>
              <a:buNone/>
            </a:pPr>
            <a:r>
              <a:rPr lang="en-US" sz="3600" dirty="0" smtClean="0">
                <a:latin typeface="Times New Roman" panose="02020603050405020304" pitchFamily="18" charset="0"/>
                <a:cs typeface="Times New Roman" panose="02020603050405020304" pitchFamily="18" charset="0"/>
              </a:rPr>
              <a:t>  	</a:t>
            </a:r>
            <a:r>
              <a:rPr lang="en-US" sz="3600" i="1" dirty="0" err="1" smtClean="0">
                <a:latin typeface="Times New Roman" panose="02020603050405020304" pitchFamily="18" charset="0"/>
                <a:cs typeface="Times New Roman" panose="02020603050405020304" pitchFamily="18" charset="0"/>
              </a:rPr>
              <a:t>Abrishamian</a:t>
            </a:r>
            <a:r>
              <a:rPr lang="en-US" sz="3600" i="1" dirty="0" smtClean="0">
                <a:latin typeface="Times New Roman" panose="02020603050405020304" pitchFamily="18" charset="0"/>
                <a:cs typeface="Times New Roman" panose="02020603050405020304" pitchFamily="18" charset="0"/>
              </a:rPr>
              <a:t> v </a:t>
            </a:r>
            <a:r>
              <a:rPr lang="en-US" sz="3600" i="1" dirty="0" err="1" smtClean="0">
                <a:latin typeface="Times New Roman" panose="02020603050405020304" pitchFamily="18" charset="0"/>
                <a:cs typeface="Times New Roman" panose="02020603050405020304" pitchFamily="18" charset="0"/>
              </a:rPr>
              <a:t>Barbely</a:t>
            </a:r>
            <a:r>
              <a:rPr lang="en-US" sz="3600" i="1" dirty="0" smtClean="0">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188 </a:t>
            </a:r>
            <a:r>
              <a:rPr lang="en-US" sz="3600" dirty="0">
                <a:latin typeface="Times New Roman" panose="02020603050405020304" pitchFamily="18" charset="0"/>
                <a:cs typeface="Times New Roman" panose="02020603050405020304" pitchFamily="18" charset="0"/>
              </a:rPr>
              <a:t>Md. App. 334 </a:t>
            </a:r>
            <a:r>
              <a:rPr lang="en-US" sz="3600" dirty="0" smtClean="0">
                <a:latin typeface="Times New Roman" panose="02020603050405020304" pitchFamily="18" charset="0"/>
                <a:cs typeface="Times New Roman" panose="02020603050405020304" pitchFamily="18" charset="0"/>
              </a:rPr>
              <a:t>(2009).</a:t>
            </a:r>
            <a:endParaRPr lang="en-US" sz="3600" dirty="0">
              <a:latin typeface="Times New Roman" panose="02020603050405020304" pitchFamily="18" charset="0"/>
              <a:cs typeface="Times New Roman" panose="02020603050405020304" pitchFamily="18" charset="0"/>
            </a:endParaRPr>
          </a:p>
          <a:p>
            <a:pPr marL="0" indent="0">
              <a:buNone/>
            </a:pPr>
            <a:endParaRPr lang="en-US" sz="3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1902" y="4567452"/>
            <a:ext cx="3810000" cy="1981200"/>
          </a:xfrm>
          <a:prstGeom prst="rect">
            <a:avLst/>
          </a:prstGeom>
        </p:spPr>
      </p:pic>
    </p:spTree>
    <p:extLst>
      <p:ext uri="{BB962C8B-B14F-4D97-AF65-F5344CB8AC3E}">
        <p14:creationId xmlns:p14="http://schemas.microsoft.com/office/powerpoint/2010/main" val="197945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102" y="278039"/>
            <a:ext cx="10515600" cy="1112611"/>
          </a:xfrm>
        </p:spPr>
        <p:txBody>
          <a:bodyPr>
            <a:normAutofit/>
          </a:bodyPr>
          <a:lstStyle/>
          <a:p>
            <a:pPr marL="0" indent="0" algn="ctr"/>
            <a:r>
              <a:rPr lang="en-US" sz="4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MEDICAL MALPRACTICE</a:t>
            </a:r>
            <a:endPar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5535" y="1390650"/>
            <a:ext cx="11982734" cy="5310402"/>
          </a:xfrm>
        </p:spPr>
        <p:txBody>
          <a:bodyPr>
            <a:normAutofit/>
          </a:bodyPr>
          <a:lstStyle/>
          <a:p>
            <a:pPr marL="0" indent="0">
              <a:buNone/>
            </a:pPr>
            <a:endParaRPr lang="en-US" sz="3600" dirty="0" smtClean="0">
              <a:latin typeface="+mn-lt"/>
            </a:endParaRPr>
          </a:p>
          <a:p>
            <a:pPr marL="0" indent="0">
              <a:buNone/>
            </a:pPr>
            <a:r>
              <a:rPr lang="en-US" sz="3600" dirty="0" smtClean="0">
                <a:latin typeface="+mn-lt"/>
              </a:rPr>
              <a:t>	</a:t>
            </a:r>
            <a:endParaRPr lang="en-US" sz="3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682" y="1938794"/>
            <a:ext cx="2264484" cy="3396726"/>
          </a:xfrm>
          <a:prstGeom prst="rect">
            <a:avLst/>
          </a:prstGeom>
        </p:spPr>
      </p:pic>
      <p:sp>
        <p:nvSpPr>
          <p:cNvPr id="4" name="TextBox 3"/>
          <p:cNvSpPr txBox="1"/>
          <p:nvPr/>
        </p:nvSpPr>
        <p:spPr>
          <a:xfrm>
            <a:off x="3181621" y="1845248"/>
            <a:ext cx="8341895" cy="4401205"/>
          </a:xfrm>
          <a:prstGeom prst="rect">
            <a:avLst/>
          </a:prstGeom>
          <a:noFill/>
        </p:spPr>
        <p:txBody>
          <a:bodyPr wrap="square" rtlCol="0">
            <a:spAutoFit/>
          </a:bodyPr>
          <a:lstStyle/>
          <a:p>
            <a:pPr marL="457200" indent="-457200">
              <a:buFont typeface="Arial" panose="020B0604020202020204" pitchFamily="34" charset="0"/>
              <a:buChar char="•"/>
            </a:pPr>
            <a:r>
              <a:rPr lang="en-US" sz="2800" u="sng" dirty="0" smtClean="0">
                <a:latin typeface="Times New Roman" panose="02020603050405020304" pitchFamily="18" charset="0"/>
                <a:cs typeface="Times New Roman" panose="02020603050405020304" pitchFamily="18" charset="0"/>
              </a:rPr>
              <a:t>Arizona and California</a:t>
            </a:r>
            <a:r>
              <a:rPr lang="en-US" sz="2800" dirty="0" smtClean="0">
                <a:latin typeface="Times New Roman" panose="02020603050405020304" pitchFamily="18" charset="0"/>
                <a:cs typeface="Times New Roman" panose="02020603050405020304" pitchFamily="18" charset="0"/>
              </a:rPr>
              <a:t>: Defense can introduce evidence of collateral sources. In turn, plaintiff can offer evidence of premiums paid or that recovery from the defense is subject to a lien or that the provider of the collateral benefits has a right of reimbursement. </a:t>
            </a:r>
            <a:r>
              <a:rPr lang="en-US" sz="2800" i="1" dirty="0" smtClean="0">
                <a:latin typeface="Times New Roman" panose="02020603050405020304" pitchFamily="18" charset="0"/>
                <a:cs typeface="Times New Roman" panose="02020603050405020304" pitchFamily="18" charset="0"/>
              </a:rPr>
              <a:t>See </a:t>
            </a:r>
            <a:r>
              <a:rPr lang="en-US" sz="2800" dirty="0" err="1" smtClean="0">
                <a:latin typeface="Times New Roman" panose="02020603050405020304" pitchFamily="18" charset="0"/>
                <a:cs typeface="Times New Roman" panose="02020603050405020304" pitchFamily="18" charset="0"/>
              </a:rPr>
              <a:t>A.R.S</a:t>
            </a:r>
            <a:r>
              <a:rPr lang="en-US" sz="2800" dirty="0">
                <a:latin typeface="Times New Roman" panose="02020603050405020304" pitchFamily="18" charset="0"/>
                <a:cs typeface="Times New Roman" panose="02020603050405020304" pitchFamily="18" charset="0"/>
              </a:rPr>
              <a:t>. 12-565; </a:t>
            </a:r>
            <a:r>
              <a:rPr lang="en-US" sz="2800" dirty="0" smtClean="0">
                <a:latin typeface="Times New Roman" panose="02020603050405020304" pitchFamily="18" charset="0"/>
                <a:cs typeface="Times New Roman" panose="02020603050405020304" pitchFamily="18" charset="0"/>
              </a:rPr>
              <a:t>CA Civ. </a:t>
            </a:r>
            <a:r>
              <a:rPr lang="en-US" sz="2800" dirty="0">
                <a:latin typeface="Times New Roman" panose="02020603050405020304" pitchFamily="18" charset="0"/>
                <a:cs typeface="Times New Roman" panose="02020603050405020304" pitchFamily="18" charset="0"/>
              </a:rPr>
              <a:t>Code </a:t>
            </a:r>
            <a:r>
              <a:rPr lang="en-US" sz="2800" dirty="0" smtClean="0">
                <a:latin typeface="Times New Roman" panose="02020603050405020304" pitchFamily="18" charset="0"/>
                <a:cs typeface="Times New Roman" panose="02020603050405020304" pitchFamily="18" charset="0"/>
              </a:rPr>
              <a:t>§ 3333.1.</a:t>
            </a:r>
          </a:p>
          <a:p>
            <a:endParaRPr lang="en-US" sz="2800" dirty="0" smtClean="0"/>
          </a:p>
          <a:p>
            <a:pPr marL="457200" indent="-457200">
              <a:buFont typeface="Arial" panose="020B0604020202020204" pitchFamily="34" charset="0"/>
              <a:buChar char="•"/>
            </a:pPr>
            <a:r>
              <a:rPr lang="en-US" sz="2800" u="sng" dirty="0" smtClean="0">
                <a:latin typeface="Times New Roman" panose="02020603050405020304" pitchFamily="18" charset="0"/>
                <a:cs typeface="Times New Roman" panose="02020603050405020304" pitchFamily="18" charset="0"/>
              </a:rPr>
              <a:t>Delaware</a:t>
            </a:r>
            <a:r>
              <a:rPr lang="en-US" sz="2800" dirty="0" smtClean="0">
                <a:latin typeface="Times New Roman" panose="02020603050405020304" pitchFamily="18" charset="0"/>
                <a:cs typeface="Times New Roman" panose="02020603050405020304" pitchFamily="18" charset="0"/>
              </a:rPr>
              <a:t>: Awards reduced by the amount of benefits from Social Security or </a:t>
            </a:r>
            <a:r>
              <a:rPr lang="en-US" sz="2800" dirty="0">
                <a:latin typeface="Times New Roman" panose="02020603050405020304" pitchFamily="18" charset="0"/>
                <a:cs typeface="Times New Roman" panose="02020603050405020304" pitchFamily="18" charset="0"/>
              </a:rPr>
              <a:t>Medicare. 18 Del. C. § </a:t>
            </a:r>
            <a:r>
              <a:rPr lang="en-US" sz="2800" dirty="0" smtClean="0">
                <a:latin typeface="Times New Roman" panose="02020603050405020304" pitchFamily="18" charset="0"/>
                <a:cs typeface="Times New Roman" panose="02020603050405020304" pitchFamily="18" charset="0"/>
              </a:rPr>
              <a:t>6862.</a:t>
            </a:r>
          </a:p>
        </p:txBody>
      </p:sp>
    </p:spTree>
    <p:extLst>
      <p:ext uri="{BB962C8B-B14F-4D97-AF65-F5344CB8AC3E}">
        <p14:creationId xmlns:p14="http://schemas.microsoft.com/office/powerpoint/2010/main" val="2977662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1" dur="500"/>
                                        <p:tgtEl>
                                          <p:spTgt spid="4">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102" y="278039"/>
            <a:ext cx="10515600" cy="1112611"/>
          </a:xfrm>
        </p:spPr>
        <p:txBody>
          <a:bodyPr>
            <a:normAutofit/>
          </a:bodyPr>
          <a:lstStyle/>
          <a:p>
            <a:pPr marL="0" indent="0" algn="ctr"/>
            <a:r>
              <a:rPr lang="en-US" sz="4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MEDICAL MALPRACTICE</a:t>
            </a:r>
            <a:endPar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5535" y="1390650"/>
            <a:ext cx="11982734" cy="5310402"/>
          </a:xfrm>
        </p:spPr>
        <p:txBody>
          <a:bodyPr>
            <a:normAutofit/>
          </a:bodyPr>
          <a:lstStyle/>
          <a:p>
            <a:pPr marL="0" indent="0">
              <a:buNone/>
            </a:pPr>
            <a:endParaRPr lang="en-US" sz="3600" dirty="0" smtClean="0">
              <a:latin typeface="+mn-lt"/>
            </a:endParaRPr>
          </a:p>
          <a:p>
            <a:pPr marL="0" indent="0">
              <a:buNone/>
            </a:pPr>
            <a:r>
              <a:rPr lang="en-US" sz="3600" dirty="0" smtClean="0">
                <a:latin typeface="+mn-lt"/>
              </a:rPr>
              <a:t>	</a:t>
            </a:r>
            <a:endParaRPr lang="en-US" sz="3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682" y="1910515"/>
            <a:ext cx="2264484" cy="3396726"/>
          </a:xfrm>
          <a:prstGeom prst="rect">
            <a:avLst/>
          </a:prstGeom>
        </p:spPr>
      </p:pic>
      <p:sp>
        <p:nvSpPr>
          <p:cNvPr id="4" name="TextBox 3"/>
          <p:cNvSpPr txBox="1"/>
          <p:nvPr/>
        </p:nvSpPr>
        <p:spPr>
          <a:xfrm>
            <a:off x="3127834" y="1740832"/>
            <a:ext cx="8341895" cy="4934684"/>
          </a:xfrm>
          <a:prstGeom prst="rect">
            <a:avLst/>
          </a:prstGeom>
          <a:noFill/>
        </p:spPr>
        <p:txBody>
          <a:bodyPr wrap="square" rtlCol="0">
            <a:spAutoFit/>
          </a:bodyPr>
          <a:lstStyle/>
          <a:p>
            <a:pPr marL="457200" indent="-457200">
              <a:spcAft>
                <a:spcPts val="800"/>
              </a:spcAft>
              <a:buFont typeface="Arial" panose="020B0604020202020204" pitchFamily="34" charset="0"/>
              <a:buChar char="•"/>
            </a:pPr>
            <a:r>
              <a:rPr lang="en-US" sz="2800" u="sng" dirty="0" smtClean="0">
                <a:latin typeface="Times New Roman" panose="02020603050405020304" pitchFamily="18" charset="0"/>
                <a:cs typeface="Times New Roman" panose="02020603050405020304" pitchFamily="18" charset="0"/>
              </a:rPr>
              <a:t>Iowa</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Evidence </a:t>
            </a:r>
            <a:r>
              <a:rPr lang="en-US" sz="2800" dirty="0">
                <a:latin typeface="Times New Roman" panose="02020603050405020304" pitchFamily="18" charset="0"/>
                <a:cs typeface="Times New Roman" panose="02020603050405020304" pitchFamily="18" charset="0"/>
              </a:rPr>
              <a:t>of damages for actual </a:t>
            </a:r>
            <a:r>
              <a:rPr lang="en-US" sz="2800" dirty="0" smtClean="0">
                <a:latin typeface="Times New Roman" panose="02020603050405020304" pitchFamily="18" charset="0"/>
                <a:cs typeface="Times New Roman" panose="02020603050405020304" pitchFamily="18" charset="0"/>
              </a:rPr>
              <a:t>economic losses </a:t>
            </a:r>
            <a:r>
              <a:rPr lang="en-US" sz="2800" dirty="0">
                <a:latin typeface="Times New Roman" panose="02020603050405020304" pitchFamily="18" charset="0"/>
                <a:cs typeface="Times New Roman" panose="02020603050405020304" pitchFamily="18" charset="0"/>
              </a:rPr>
              <a:t>paid by any source other than the assets of the plaintiff or the victim’s family is admissible </a:t>
            </a:r>
            <a:r>
              <a:rPr lang="en-US" sz="2800" dirty="0" smtClean="0">
                <a:latin typeface="Times New Roman" panose="02020603050405020304" pitchFamily="18" charset="0"/>
                <a:cs typeface="Times New Roman" panose="02020603050405020304" pitchFamily="18" charset="0"/>
              </a:rPr>
              <a:t>in medical </a:t>
            </a:r>
            <a:r>
              <a:rPr lang="en-US" sz="2800" dirty="0">
                <a:latin typeface="Times New Roman" panose="02020603050405020304" pitchFamily="18" charset="0"/>
                <a:cs typeface="Times New Roman" panose="02020603050405020304" pitchFamily="18" charset="0"/>
              </a:rPr>
              <a:t>malpractice actions. </a:t>
            </a:r>
            <a:r>
              <a:rPr lang="en-US" sz="2800" i="1" dirty="0" smtClean="0">
                <a:latin typeface="Times New Roman" panose="02020603050405020304" pitchFamily="18" charset="0"/>
                <a:cs typeface="Times New Roman" panose="02020603050405020304" pitchFamily="18" charset="0"/>
              </a:rPr>
              <a:t>See </a:t>
            </a:r>
            <a:r>
              <a:rPr lang="en-US" sz="2800" dirty="0" smtClean="0">
                <a:latin typeface="Times New Roman" panose="02020603050405020304" pitchFamily="18" charset="0"/>
                <a:cs typeface="Times New Roman" panose="02020603050405020304" pitchFamily="18" charset="0"/>
              </a:rPr>
              <a:t>Iowa </a:t>
            </a:r>
            <a:r>
              <a:rPr lang="en-US" sz="2800" dirty="0">
                <a:latin typeface="Times New Roman" panose="02020603050405020304" pitchFamily="18" charset="0"/>
                <a:cs typeface="Times New Roman" panose="02020603050405020304" pitchFamily="18" charset="0"/>
              </a:rPr>
              <a:t>Code Ann. § 147.136</a:t>
            </a:r>
            <a:r>
              <a:rPr lang="en-US" sz="2800" dirty="0" smtClean="0">
                <a:latin typeface="Times New Roman" panose="02020603050405020304" pitchFamily="18" charset="0"/>
                <a:cs typeface="Times New Roman" panose="02020603050405020304" pitchFamily="18" charset="0"/>
              </a:rPr>
              <a:t>.</a:t>
            </a:r>
            <a:endParaRPr lang="en-US" sz="2800" dirty="0" smtClean="0"/>
          </a:p>
          <a:p>
            <a:pPr marL="457200" indent="-457200">
              <a:buFont typeface="Arial" panose="020B0604020202020204" pitchFamily="34" charset="0"/>
              <a:buChar char="•"/>
            </a:pPr>
            <a:r>
              <a:rPr lang="en-US" sz="2800" u="sng" dirty="0" smtClean="0">
                <a:latin typeface="Times New Roman" panose="02020603050405020304" pitchFamily="18" charset="0"/>
                <a:cs typeface="Times New Roman" panose="02020603050405020304" pitchFamily="18" charset="0"/>
              </a:rPr>
              <a:t>Maryland</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Statutory </a:t>
            </a:r>
            <a:r>
              <a:rPr lang="en-US" sz="2800" dirty="0">
                <a:latin typeface="Times New Roman" panose="02020603050405020304" pitchFamily="18" charset="0"/>
                <a:cs typeface="Times New Roman" panose="02020603050405020304" pitchFamily="18" charset="0"/>
              </a:rPr>
              <a:t>scheme requires that “damages be reduced to the extent that the claimant has been or will be paid, reimbursed, or indemnified under statute, insurance, or contract for all or part of the damages assessed.” Md. Code Ann., </a:t>
            </a:r>
            <a:r>
              <a:rPr lang="en-US" sz="2800" dirty="0" err="1">
                <a:latin typeface="Times New Roman" panose="02020603050405020304" pitchFamily="18" charset="0"/>
                <a:cs typeface="Times New Roman" panose="02020603050405020304" pitchFamily="18" charset="0"/>
              </a:rPr>
              <a:t>Cts</a:t>
            </a:r>
            <a:r>
              <a:rPr lang="en-US" sz="2800" dirty="0">
                <a:latin typeface="Times New Roman" panose="02020603050405020304" pitchFamily="18" charset="0"/>
                <a:cs typeface="Times New Roman" panose="02020603050405020304" pitchFamily="18" charset="0"/>
              </a:rPr>
              <a:t>. &amp; Jud. Proc. § 3-2A-05(h</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3261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additive="base">
                                        <p:cTn id="2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SCOPE of rule</a:t>
            </a:r>
            <a:endParaRPr lang="en-US" sz="4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940063" y="2160582"/>
            <a:ext cx="10582872" cy="4499761"/>
          </a:xfrm>
        </p:spPr>
        <p:txBody>
          <a:bodyPr>
            <a:noAutofit/>
          </a:bodyPr>
          <a:lstStyle/>
          <a:p>
            <a:pPr>
              <a:spcBef>
                <a:spcPts val="2400"/>
              </a:spcBef>
            </a:pPr>
            <a:r>
              <a:rPr lang="en-US" sz="3600" dirty="0" smtClean="0">
                <a:latin typeface="Times New Roman" panose="02020603050405020304" pitchFamily="18" charset="0"/>
                <a:cs typeface="Times New Roman" panose="02020603050405020304" pitchFamily="18" charset="0"/>
              </a:rPr>
              <a:t>Applies in all tort actions.</a:t>
            </a:r>
          </a:p>
          <a:p>
            <a:pPr>
              <a:spcBef>
                <a:spcPts val="2400"/>
              </a:spcBef>
            </a:pPr>
            <a:r>
              <a:rPr lang="en-US" sz="3600" dirty="0" smtClean="0">
                <a:latin typeface="Times New Roman" panose="02020603050405020304" pitchFamily="18" charset="0"/>
                <a:cs typeface="Times New Roman" panose="02020603050405020304" pitchFamily="18" charset="0"/>
              </a:rPr>
              <a:t>Based on premise that making injured plaintiff whole is solely the </a:t>
            </a:r>
            <a:r>
              <a:rPr lang="en-US" sz="3600" dirty="0" err="1" smtClean="0">
                <a:latin typeface="Times New Roman" panose="02020603050405020304" pitchFamily="18" charset="0"/>
                <a:cs typeface="Times New Roman" panose="02020603050405020304" pitchFamily="18" charset="0"/>
              </a:rPr>
              <a:t>tortfeasor’s</a:t>
            </a:r>
            <a:r>
              <a:rPr lang="en-US" sz="3600" dirty="0" smtClean="0">
                <a:latin typeface="Times New Roman" panose="02020603050405020304" pitchFamily="18" charset="0"/>
                <a:cs typeface="Times New Roman" panose="02020603050405020304" pitchFamily="18" charset="0"/>
              </a:rPr>
              <a:t> responsibility.</a:t>
            </a:r>
          </a:p>
          <a:p>
            <a:pPr>
              <a:spcBef>
                <a:spcPts val="2400"/>
              </a:spcBef>
            </a:pPr>
            <a:r>
              <a:rPr lang="en-US" sz="3600" dirty="0" smtClean="0">
                <a:latin typeface="Times New Roman" panose="02020603050405020304" pitchFamily="18" charset="0"/>
                <a:cs typeface="Times New Roman" panose="02020603050405020304" pitchFamily="18" charset="0"/>
              </a:rPr>
              <a:t>Third-party benefits/gifts obtained by the plaintiff accrue solely to his/her benefit.</a:t>
            </a:r>
          </a:p>
        </p:txBody>
      </p:sp>
    </p:spTree>
    <p:extLst>
      <p:ext uri="{BB962C8B-B14F-4D97-AF65-F5344CB8AC3E}">
        <p14:creationId xmlns:p14="http://schemas.microsoft.com/office/powerpoint/2010/main" val="544481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102" y="278039"/>
            <a:ext cx="10515600" cy="1112611"/>
          </a:xfrm>
        </p:spPr>
        <p:txBody>
          <a:bodyPr>
            <a:normAutofit/>
          </a:bodyPr>
          <a:lstStyle/>
          <a:p>
            <a:pPr marL="0" indent="0" algn="ctr"/>
            <a:r>
              <a:rPr lang="en-US" sz="4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MEDICAL MALPRACTICE</a:t>
            </a:r>
            <a:endPar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0" y="1390650"/>
            <a:ext cx="11982734" cy="5310402"/>
          </a:xfrm>
        </p:spPr>
        <p:txBody>
          <a:bodyPr>
            <a:normAutofit/>
          </a:bodyPr>
          <a:lstStyle/>
          <a:p>
            <a:pPr marL="0" indent="0">
              <a:buNone/>
            </a:pPr>
            <a:endParaRPr lang="en-US" sz="3600" dirty="0" smtClean="0">
              <a:latin typeface="+mn-lt"/>
            </a:endParaRPr>
          </a:p>
          <a:p>
            <a:pPr marL="0" indent="0">
              <a:buNone/>
            </a:pPr>
            <a:r>
              <a:rPr lang="en-US" sz="3600" dirty="0" smtClean="0">
                <a:latin typeface="+mn-lt"/>
              </a:rPr>
              <a:t>	</a:t>
            </a:r>
            <a:endParaRPr lang="en-US" sz="3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681" y="1874744"/>
            <a:ext cx="2264484" cy="3396726"/>
          </a:xfrm>
          <a:prstGeom prst="rect">
            <a:avLst/>
          </a:prstGeom>
        </p:spPr>
      </p:pic>
      <p:sp>
        <p:nvSpPr>
          <p:cNvPr id="4" name="TextBox 3"/>
          <p:cNvSpPr txBox="1"/>
          <p:nvPr/>
        </p:nvSpPr>
        <p:spPr>
          <a:xfrm>
            <a:off x="3252502" y="1874744"/>
            <a:ext cx="8341895" cy="3744615"/>
          </a:xfrm>
          <a:prstGeom prst="rect">
            <a:avLst/>
          </a:prstGeom>
          <a:noFill/>
        </p:spPr>
        <p:txBody>
          <a:bodyPr wrap="square" rtlCol="0">
            <a:spAutoFit/>
          </a:bodyPr>
          <a:lstStyle/>
          <a:p>
            <a:pPr marL="457200" indent="-457200">
              <a:spcAft>
                <a:spcPts val="800"/>
              </a:spcAft>
              <a:buFont typeface="Arial" panose="020B0604020202020204" pitchFamily="34" charset="0"/>
              <a:buChar char="•"/>
            </a:pPr>
            <a:r>
              <a:rPr lang="en-US" sz="2800" u="sng" dirty="0" smtClean="0">
                <a:latin typeface="Times New Roman" panose="02020603050405020304" pitchFamily="18" charset="0"/>
                <a:cs typeface="Times New Roman" panose="02020603050405020304" pitchFamily="18" charset="0"/>
              </a:rPr>
              <a:t>Nevada:</a:t>
            </a:r>
            <a:r>
              <a:rPr lang="en-US" sz="2800" dirty="0" smtClean="0">
                <a:latin typeface="Times New Roman" panose="02020603050405020304" pitchFamily="18" charset="0"/>
                <a:cs typeface="Times New Roman" panose="02020603050405020304" pitchFamily="18" charset="0"/>
              </a:rPr>
              <a:t> Provides a statutory exception that mandates the introduction of collateral source evidence. </a:t>
            </a:r>
            <a:r>
              <a:rPr lang="en-US" sz="2800" i="1" dirty="0" smtClean="0">
                <a:latin typeface="Times New Roman" panose="02020603050405020304" pitchFamily="18" charset="0"/>
                <a:cs typeface="Times New Roman" panose="02020603050405020304" pitchFamily="18" charset="0"/>
              </a:rPr>
              <a:t>See </a:t>
            </a:r>
            <a:r>
              <a:rPr lang="en-US" sz="2800" dirty="0" smtClean="0">
                <a:latin typeface="Times New Roman" panose="02020603050405020304" pitchFamily="18" charset="0"/>
                <a:cs typeface="Times New Roman" panose="02020603050405020304" pitchFamily="18" charset="0"/>
              </a:rPr>
              <a:t>NRS 42.021.</a:t>
            </a:r>
          </a:p>
          <a:p>
            <a:pPr marL="457200" indent="-457200">
              <a:spcAft>
                <a:spcPts val="800"/>
              </a:spcAft>
              <a:buFont typeface="Arial" panose="020B0604020202020204" pitchFamily="34" charset="0"/>
              <a:buChar char="•"/>
            </a:pPr>
            <a:r>
              <a:rPr lang="en-US" sz="2800" u="sng" dirty="0" smtClean="0">
                <a:latin typeface="Times New Roman" panose="02020603050405020304" pitchFamily="18" charset="0"/>
                <a:cs typeface="Times New Roman" panose="02020603050405020304" pitchFamily="18" charset="0"/>
              </a:rPr>
              <a:t>Rhode Island</a:t>
            </a:r>
            <a:r>
              <a:rPr lang="en-US" sz="2800" dirty="0" smtClean="0">
                <a:latin typeface="Times New Roman" panose="02020603050405020304" pitchFamily="18" charset="0"/>
                <a:cs typeface="Times New Roman" panose="02020603050405020304" pitchFamily="18" charset="0"/>
              </a:rPr>
              <a:t>: Abrogated the common law collateral source rule in actions involving medical malpractice. </a:t>
            </a:r>
            <a:r>
              <a:rPr lang="en-US" sz="2800" i="1" dirty="0">
                <a:latin typeface="Times New Roman" panose="02020603050405020304" pitchFamily="18" charset="0"/>
                <a:cs typeface="Times New Roman" panose="02020603050405020304" pitchFamily="18" charset="0"/>
              </a:rPr>
              <a:t>See </a:t>
            </a:r>
            <a:r>
              <a:rPr lang="en-US" sz="2800" dirty="0">
                <a:latin typeface="Times New Roman" panose="02020603050405020304" pitchFamily="18" charset="0"/>
                <a:cs typeface="Times New Roman" panose="02020603050405020304" pitchFamily="18" charset="0"/>
              </a:rPr>
              <a:t>R.I. Gen. Laws § </a:t>
            </a:r>
            <a:r>
              <a:rPr lang="en-US" sz="2800" dirty="0" smtClean="0">
                <a:latin typeface="Times New Roman" panose="02020603050405020304" pitchFamily="18" charset="0"/>
                <a:cs typeface="Times New Roman" panose="02020603050405020304" pitchFamily="18" charset="0"/>
              </a:rPr>
              <a:t>9-19-34.1.</a:t>
            </a:r>
          </a:p>
          <a:p>
            <a:pPr marL="457200" indent="-457200">
              <a:buFont typeface="Arial" panose="020B0604020202020204" pitchFamily="34" charset="0"/>
              <a:buChar char="•"/>
            </a:pPr>
            <a:r>
              <a:rPr lang="en-US" sz="2800" u="sng" dirty="0" smtClean="0">
                <a:latin typeface="Times New Roman" panose="02020603050405020304" pitchFamily="18" charset="0"/>
                <a:cs typeface="Times New Roman" panose="02020603050405020304" pitchFamily="18" charset="0"/>
              </a:rPr>
              <a:t>South Dakota</a:t>
            </a:r>
            <a:r>
              <a:rPr lang="en-US" sz="2800" dirty="0" smtClean="0">
                <a:latin typeface="Times New Roman" panose="02020603050405020304" pitchFamily="18" charset="0"/>
                <a:cs typeface="Times New Roman" panose="02020603050405020304" pitchFamily="18" charset="0"/>
              </a:rPr>
              <a:t>: Collateral source evidence allowed if special damages alleged. </a:t>
            </a:r>
            <a:r>
              <a:rPr lang="en-US" sz="2800" i="1" dirty="0">
                <a:latin typeface="Times New Roman" panose="02020603050405020304" pitchFamily="18" charset="0"/>
                <a:cs typeface="Times New Roman" panose="02020603050405020304" pitchFamily="18" charset="0"/>
              </a:rPr>
              <a:t>See </a:t>
            </a:r>
            <a:r>
              <a:rPr lang="en-US" sz="2800" dirty="0" err="1">
                <a:latin typeface="Times New Roman" panose="02020603050405020304" pitchFamily="18" charset="0"/>
                <a:cs typeface="Times New Roman" panose="02020603050405020304" pitchFamily="18" charset="0"/>
              </a:rPr>
              <a:t>SDCL</a:t>
            </a:r>
            <a:r>
              <a:rPr lang="en-US" sz="2800" dirty="0">
                <a:latin typeface="Times New Roman" panose="02020603050405020304" pitchFamily="18" charset="0"/>
                <a:cs typeface="Times New Roman" panose="02020603050405020304" pitchFamily="18" charset="0"/>
              </a:rPr>
              <a:t> § </a:t>
            </a:r>
            <a:r>
              <a:rPr lang="en-US" sz="2800" dirty="0" smtClean="0">
                <a:latin typeface="Times New Roman" panose="02020603050405020304" pitchFamily="18" charset="0"/>
                <a:cs typeface="Times New Roman" panose="02020603050405020304" pitchFamily="18" charset="0"/>
              </a:rPr>
              <a:t>21-3-12.</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9842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6"/>
                                        </p:tgtEl>
                                      </p:cBhvr>
                                    </p:animEffect>
                                    <p:animScale>
                                      <p:cBhvr>
                                        <p:cTn id="10" dur="250" autoRev="1" fill="hold"/>
                                        <p:tgtEl>
                                          <p:spTgt spid="6"/>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additive="base">
                                        <p:cTn id="1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1000"/>
                                        <p:tgtEl>
                                          <p:spTgt spid="4">
                                            <p:txEl>
                                              <p:pRg st="1" end="1"/>
                                            </p:txEl>
                                          </p:spTgt>
                                        </p:tgtEl>
                                      </p:cBhvr>
                                    </p:animEffect>
                                    <p:anim calcmode="lin" valueType="num">
                                      <p:cBhvr>
                                        <p:cTn id="2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additive="base">
                                        <p:cTn id="28"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102" y="278039"/>
            <a:ext cx="10515600" cy="1112611"/>
          </a:xfrm>
        </p:spPr>
        <p:txBody>
          <a:bodyPr>
            <a:normAutofit/>
          </a:bodyPr>
          <a:lstStyle/>
          <a:p>
            <a:pPr marL="0" indent="0" algn="ctr"/>
            <a:r>
              <a:rPr lang="en-US" sz="4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MEDICAL MALPRACTICE</a:t>
            </a:r>
            <a:endPar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5535" y="1390650"/>
            <a:ext cx="11982734" cy="5310402"/>
          </a:xfrm>
        </p:spPr>
        <p:txBody>
          <a:bodyPr>
            <a:normAutofit/>
          </a:bodyPr>
          <a:lstStyle/>
          <a:p>
            <a:pPr marL="0" indent="0">
              <a:buNone/>
            </a:pPr>
            <a:endParaRPr lang="en-US" sz="3600" dirty="0" smtClean="0">
              <a:latin typeface="+mn-lt"/>
            </a:endParaRPr>
          </a:p>
          <a:p>
            <a:pPr marL="0" indent="0">
              <a:buNone/>
            </a:pPr>
            <a:r>
              <a:rPr lang="en-US" sz="3600" dirty="0" smtClean="0">
                <a:latin typeface="+mn-lt"/>
              </a:rPr>
              <a:t>	</a:t>
            </a:r>
            <a:endParaRPr lang="en-US" sz="36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109" y="1938795"/>
            <a:ext cx="2264484" cy="3396726"/>
          </a:xfrm>
          <a:prstGeom prst="rect">
            <a:avLst/>
          </a:prstGeom>
        </p:spPr>
      </p:pic>
      <p:sp>
        <p:nvSpPr>
          <p:cNvPr id="4" name="TextBox 3"/>
          <p:cNvSpPr txBox="1"/>
          <p:nvPr/>
        </p:nvSpPr>
        <p:spPr>
          <a:xfrm>
            <a:off x="3127833" y="1845248"/>
            <a:ext cx="8341895" cy="4503797"/>
          </a:xfrm>
          <a:prstGeom prst="rect">
            <a:avLst/>
          </a:prstGeom>
          <a:noFill/>
        </p:spPr>
        <p:txBody>
          <a:bodyPr wrap="square" rtlCol="0">
            <a:spAutoFit/>
          </a:bodyPr>
          <a:lstStyle/>
          <a:p>
            <a:pPr marL="457200" indent="-457200">
              <a:spcAft>
                <a:spcPts val="800"/>
              </a:spcAft>
              <a:buFont typeface="Arial" panose="020B0604020202020204" pitchFamily="34" charset="0"/>
              <a:buChar char="•"/>
            </a:pPr>
            <a:r>
              <a:rPr lang="en-US" sz="2800" u="sng" dirty="0" smtClean="0">
                <a:latin typeface="Times New Roman" panose="02020603050405020304" pitchFamily="18" charset="0"/>
                <a:cs typeface="Times New Roman" panose="02020603050405020304" pitchFamily="18" charset="0"/>
              </a:rPr>
              <a:t>Tennessee:</a:t>
            </a:r>
            <a:r>
              <a:rPr lang="en-US" sz="2800" dirty="0" smtClean="0">
                <a:latin typeface="Times New Roman" panose="02020603050405020304" pitchFamily="18" charset="0"/>
                <a:cs typeface="Times New Roman" panose="02020603050405020304" pitchFamily="18" charset="0"/>
              </a:rPr>
              <a:t> Does not allow evidence of collateral source at trial. But </a:t>
            </a:r>
            <a:r>
              <a:rPr lang="en-US" sz="2800" dirty="0">
                <a:latin typeface="Times New Roman" panose="02020603050405020304" pitchFamily="18" charset="0"/>
                <a:cs typeface="Times New Roman" panose="02020603050405020304" pitchFamily="18" charset="0"/>
              </a:rPr>
              <a:t>s</a:t>
            </a:r>
            <a:r>
              <a:rPr lang="en-US" sz="2800" dirty="0" smtClean="0">
                <a:latin typeface="Times New Roman" panose="02020603050405020304" pitchFamily="18" charset="0"/>
                <a:cs typeface="Times New Roman" panose="02020603050405020304" pitchFamily="18" charset="0"/>
              </a:rPr>
              <a:t>tatute reduces the damages of a medical malpractice claim by the value received by the claimant</a:t>
            </a:r>
            <a:r>
              <a:rPr lang="en-US" sz="2800" dirty="0">
                <a:latin typeface="Times New Roman" panose="02020603050405020304" pitchFamily="18" charset="0"/>
                <a:cs typeface="Times New Roman" panose="02020603050405020304" pitchFamily="18" charset="0"/>
              </a:rPr>
              <a:t>, regardless of the source. </a:t>
            </a:r>
            <a:r>
              <a:rPr lang="en-US" sz="2800" dirty="0" err="1">
                <a:latin typeface="Times New Roman" panose="02020603050405020304" pitchFamily="18" charset="0"/>
                <a:cs typeface="Times New Roman" panose="02020603050405020304" pitchFamily="18" charset="0"/>
              </a:rPr>
              <a:t>T.C.A</a:t>
            </a:r>
            <a:r>
              <a:rPr lang="en-US" sz="2800" dirty="0">
                <a:latin typeface="Times New Roman" panose="02020603050405020304" pitchFamily="18" charset="0"/>
                <a:cs typeface="Times New Roman" panose="02020603050405020304" pitchFamily="18" charset="0"/>
              </a:rPr>
              <a:t>. § </a:t>
            </a:r>
            <a:r>
              <a:rPr lang="en-US" sz="2800" dirty="0" smtClean="0">
                <a:latin typeface="Times New Roman" panose="02020603050405020304" pitchFamily="18" charset="0"/>
                <a:cs typeface="Times New Roman" panose="02020603050405020304" pitchFamily="18" charset="0"/>
              </a:rPr>
              <a:t>29-26-119.</a:t>
            </a:r>
          </a:p>
          <a:p>
            <a:pPr marL="457200" indent="-457200">
              <a:buFont typeface="Arial" panose="020B0604020202020204" pitchFamily="34" charset="0"/>
              <a:buChar char="•"/>
            </a:pPr>
            <a:r>
              <a:rPr lang="en-US" sz="2800" u="sng" dirty="0" smtClean="0">
                <a:latin typeface="Times New Roman" panose="02020603050405020304" pitchFamily="18" charset="0"/>
                <a:cs typeface="Times New Roman" panose="02020603050405020304" pitchFamily="18" charset="0"/>
              </a:rPr>
              <a:t>Utah</a:t>
            </a:r>
            <a:r>
              <a:rPr lang="en-US" sz="2800" dirty="0" smtClean="0">
                <a:latin typeface="Times New Roman" panose="02020603050405020304" pitchFamily="18" charset="0"/>
                <a:cs typeface="Times New Roman" panose="02020603050405020304" pitchFamily="18" charset="0"/>
              </a:rPr>
              <a:t>: Similar rule as Tennessee</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Trial </a:t>
            </a:r>
            <a:r>
              <a:rPr lang="en-US" sz="2800" dirty="0">
                <a:latin typeface="Times New Roman" panose="02020603050405020304" pitchFamily="18" charset="0"/>
                <a:cs typeface="Times New Roman" panose="02020603050405020304" pitchFamily="18" charset="0"/>
              </a:rPr>
              <a:t>courts “shall reduce the amount of the award by the total of all amounts paid to the plaintiff from all collateral sources which are available to him.” Utah Code Ann. § 78B-3-405(1)-(2) (2008).</a:t>
            </a:r>
          </a:p>
        </p:txBody>
      </p:sp>
    </p:spTree>
    <p:extLst>
      <p:ext uri="{BB962C8B-B14F-4D97-AF65-F5344CB8AC3E}">
        <p14:creationId xmlns:p14="http://schemas.microsoft.com/office/powerpoint/2010/main" val="29968028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par>
                                <p:cTn id="8" presetID="26" presetClass="emph" presetSubtype="0" fill="hold" nodeType="withEffect">
                                  <p:stCondLst>
                                    <p:cond delay="0"/>
                                  </p:stCondLst>
                                  <p:childTnLst>
                                    <p:animEffect transition="out" filter="fade">
                                      <p:cBhvr>
                                        <p:cTn id="9" dur="500" tmFilter="0, 0; .2, .5; .8, .5; 1, 0"/>
                                        <p:tgtEl>
                                          <p:spTgt spid="6"/>
                                        </p:tgtEl>
                                      </p:cBhvr>
                                    </p:animEffect>
                                    <p:animScale>
                                      <p:cBhvr>
                                        <p:cTn id="10" dur="250" autoRev="1" fill="hold"/>
                                        <p:tgtEl>
                                          <p:spTgt spid="6"/>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 calcmode="lin" valueType="num">
                                      <p:cBhvr additive="base">
                                        <p:cTn id="22"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102" y="278039"/>
            <a:ext cx="10515600" cy="1112611"/>
          </a:xfrm>
        </p:spPr>
        <p:txBody>
          <a:bodyPr>
            <a:normAutofit fontScale="90000"/>
          </a:bodyPr>
          <a:lstStyle/>
          <a:p>
            <a:pPr marL="0" indent="0" algn="ctr"/>
            <a:r>
              <a:rPr lang="en-US" sz="4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REBUT PLAINTIFF’S TESTIMONY THAT HE/SHE PAID</a:t>
            </a:r>
            <a:endPar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5535" y="1390650"/>
            <a:ext cx="11982734" cy="5310402"/>
          </a:xfrm>
        </p:spPr>
        <p:txBody>
          <a:bodyPr>
            <a:normAutofit/>
          </a:bodyPr>
          <a:lstStyle/>
          <a:p>
            <a:pPr marL="0" indent="0">
              <a:buNone/>
            </a:pPr>
            <a:endParaRPr lang="en-US" sz="3600" dirty="0" smtClean="0">
              <a:latin typeface="+mn-lt"/>
            </a:endParaRPr>
          </a:p>
          <a:p>
            <a:pPr marL="0" indent="0">
              <a:buNone/>
            </a:pPr>
            <a:r>
              <a:rPr lang="en-US" sz="3600" dirty="0" smtClean="0">
                <a:latin typeface="+mn-lt"/>
              </a:rPr>
              <a:t>	</a:t>
            </a:r>
            <a:endParaRPr lang="en-US" sz="3600" dirty="0"/>
          </a:p>
        </p:txBody>
      </p:sp>
      <p:pic>
        <p:nvPicPr>
          <p:cNvPr id="9220" name="Picture 4" descr="5 Tips for Getting Paid Quick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4258" y="1929237"/>
            <a:ext cx="4345591" cy="24443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29102" y="4373632"/>
            <a:ext cx="10042358" cy="2062103"/>
          </a:xfrm>
          <a:prstGeom prst="rect">
            <a:avLst/>
          </a:prstGeom>
          <a:noFill/>
        </p:spPr>
        <p:txBody>
          <a:bodyPr wrap="square" rtlCol="0">
            <a:spAutoFit/>
          </a:bodyPr>
          <a:lstStyle/>
          <a:p>
            <a:r>
              <a:rPr lang="en-US" sz="3200" u="sng" dirty="0" smtClean="0">
                <a:latin typeface="Times New Roman" panose="02020603050405020304" pitchFamily="18" charset="0"/>
                <a:cs typeface="Times New Roman" panose="02020603050405020304" pitchFamily="18" charset="0"/>
              </a:rPr>
              <a:t>Arkansas</a:t>
            </a:r>
            <a:r>
              <a:rPr lang="en-US" sz="3200" dirty="0" smtClean="0">
                <a:latin typeface="Times New Roman" panose="02020603050405020304" pitchFamily="18" charset="0"/>
                <a:cs typeface="Times New Roman" panose="02020603050405020304" pitchFamily="18" charset="0"/>
              </a:rPr>
              <a:t> allows admission of collateral source evidence to rebut testimony that the plaintiff paid his or her own </a:t>
            </a:r>
            <a:r>
              <a:rPr lang="en-US" sz="3200" dirty="0">
                <a:latin typeface="Times New Roman" panose="02020603050405020304" pitchFamily="18" charset="0"/>
                <a:cs typeface="Times New Roman" panose="02020603050405020304" pitchFamily="18" charset="0"/>
              </a:rPr>
              <a:t>bills. </a:t>
            </a:r>
            <a:r>
              <a:rPr lang="en-US" sz="3200" i="1" dirty="0">
                <a:latin typeface="Times New Roman" panose="02020603050405020304" pitchFamily="18" charset="0"/>
                <a:cs typeface="Times New Roman" panose="02020603050405020304" pitchFamily="18" charset="0"/>
              </a:rPr>
              <a:t>Wal-Mart Stores, Inc. v. Kilgore</a:t>
            </a:r>
            <a:r>
              <a:rPr lang="en-US" sz="3200" dirty="0">
                <a:latin typeface="Times New Roman" panose="02020603050405020304" pitchFamily="18" charset="0"/>
                <a:cs typeface="Times New Roman" panose="02020603050405020304" pitchFamily="18" charset="0"/>
              </a:rPr>
              <a:t>, 85 Ark. </a:t>
            </a:r>
            <a:r>
              <a:rPr lang="en-US" sz="3200" dirty="0" smtClean="0">
                <a:latin typeface="Times New Roman" panose="02020603050405020304" pitchFamily="18" charset="0"/>
                <a:cs typeface="Times New Roman" panose="02020603050405020304" pitchFamily="18" charset="0"/>
              </a:rPr>
              <a:t>App. 231</a:t>
            </a:r>
            <a:r>
              <a:rPr lang="en-US" sz="3200" dirty="0">
                <a:latin typeface="Times New Roman" panose="02020603050405020304" pitchFamily="18" charset="0"/>
                <a:cs typeface="Times New Roman" panose="02020603050405020304" pitchFamily="18" charset="0"/>
              </a:rPr>
              <a:t>, 148 S.W.3d 754 (2004</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19670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1000"/>
                                        <p:tgtEl>
                                          <p:spTgt spid="5">
                                            <p:txEl>
                                              <p:pRg st="0" end="0"/>
                                            </p:txEl>
                                          </p:spTgt>
                                        </p:tgtEl>
                                      </p:cBhvr>
                                    </p:animEffect>
                                    <p:anim calcmode="lin" valueType="num">
                                      <p:cBhvr>
                                        <p:cTn id="14"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102" y="278039"/>
            <a:ext cx="10515600" cy="1112611"/>
          </a:xfrm>
        </p:spPr>
        <p:txBody>
          <a:bodyPr>
            <a:normAutofit/>
          </a:bodyPr>
          <a:lstStyle/>
          <a:p>
            <a:pPr marL="0" indent="0" algn="ctr"/>
            <a:r>
              <a:rPr lang="en-US" sz="44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PRIVATE INSURANCE exception</a:t>
            </a:r>
            <a:endParaRPr lang="en-US" sz="4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95535" y="1390650"/>
            <a:ext cx="11982734" cy="5310402"/>
          </a:xfrm>
        </p:spPr>
        <p:txBody>
          <a:bodyPr>
            <a:normAutofit/>
          </a:bodyPr>
          <a:lstStyle/>
          <a:p>
            <a:pPr marL="0" indent="0">
              <a:buNone/>
            </a:pPr>
            <a:endParaRPr lang="en-US" sz="3600" dirty="0" smtClean="0">
              <a:latin typeface="+mn-lt"/>
            </a:endParaRPr>
          </a:p>
          <a:p>
            <a:pPr marL="0" indent="0">
              <a:buNone/>
            </a:pPr>
            <a:r>
              <a:rPr lang="en-US" sz="3600" dirty="0" smtClean="0">
                <a:latin typeface="+mn-lt"/>
              </a:rPr>
              <a:t>	</a:t>
            </a:r>
            <a:endParaRPr lang="en-US" sz="3600" dirty="0"/>
          </a:p>
        </p:txBody>
      </p:sp>
      <p:sp>
        <p:nvSpPr>
          <p:cNvPr id="5" name="TextBox 4"/>
          <p:cNvSpPr txBox="1"/>
          <p:nvPr/>
        </p:nvSpPr>
        <p:spPr>
          <a:xfrm>
            <a:off x="949352" y="2029914"/>
            <a:ext cx="10042358" cy="4031873"/>
          </a:xfrm>
          <a:prstGeom prst="rect">
            <a:avLst/>
          </a:prstGeom>
          <a:noFill/>
        </p:spPr>
        <p:txBody>
          <a:bodyPr wrap="square" rtlCol="0">
            <a:spAutoFit/>
          </a:bodyPr>
          <a:lstStyle/>
          <a:p>
            <a:pPr marL="457200" indent="-457200">
              <a:buFont typeface="Arial" panose="020B0604020202020204" pitchFamily="34" charset="0"/>
              <a:buChar char="•"/>
            </a:pPr>
            <a:r>
              <a:rPr lang="en-US" sz="3200" u="sng" dirty="0" smtClean="0">
                <a:latin typeface="Times New Roman" panose="02020603050405020304" pitchFamily="18" charset="0"/>
                <a:cs typeface="Times New Roman" panose="02020603050405020304" pitchFamily="18" charset="0"/>
              </a:rPr>
              <a:t>North Dakota </a:t>
            </a:r>
            <a:r>
              <a:rPr lang="en-US" sz="3200" dirty="0" smtClean="0">
                <a:latin typeface="Times New Roman" panose="02020603050405020304" pitchFamily="18" charset="0"/>
                <a:cs typeface="Times New Roman" panose="02020603050405020304" pitchFamily="18" charset="0"/>
              </a:rPr>
              <a:t>expressly excepts from the definition of “collateral source</a:t>
            </a:r>
            <a:r>
              <a:rPr lang="en-US" sz="3200" dirty="0">
                <a:latin typeface="Times New Roman" panose="02020603050405020304" pitchFamily="18" charset="0"/>
                <a:cs typeface="Times New Roman" panose="02020603050405020304" pitchFamily="18" charset="0"/>
              </a:rPr>
              <a:t>” “life insurance, other death or retirement benefits, or any insurance or benefit purchased by the party recovering economic damages.” </a:t>
            </a:r>
            <a:endParaRPr lang="en-US" sz="3200" dirty="0" smtClean="0">
              <a:latin typeface="Times New Roman" panose="02020603050405020304" pitchFamily="18" charset="0"/>
              <a:cs typeface="Times New Roman" panose="02020603050405020304" pitchFamily="18" charset="0"/>
            </a:endParaRPr>
          </a:p>
          <a:p>
            <a:endParaRPr lang="en-US" sz="3200" dirty="0" smtClean="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The </a:t>
            </a:r>
            <a:r>
              <a:rPr lang="en-US" sz="3200" dirty="0">
                <a:latin typeface="Times New Roman" panose="02020603050405020304" pitchFamily="18" charset="0"/>
                <a:cs typeface="Times New Roman" panose="02020603050405020304" pitchFamily="18" charset="0"/>
              </a:rPr>
              <a:t>exceptions </a:t>
            </a:r>
            <a:r>
              <a:rPr lang="en-US" sz="3200" dirty="0" smtClean="0">
                <a:latin typeface="Times New Roman" panose="02020603050405020304" pitchFamily="18" charset="0"/>
                <a:cs typeface="Times New Roman" panose="02020603050405020304" pitchFamily="18" charset="0"/>
              </a:rPr>
              <a:t>is </a:t>
            </a:r>
            <a:r>
              <a:rPr lang="en-US" sz="3200" dirty="0">
                <a:latin typeface="Times New Roman" panose="02020603050405020304" pitchFamily="18" charset="0"/>
                <a:cs typeface="Times New Roman" panose="02020603050405020304" pitchFamily="18" charset="0"/>
              </a:rPr>
              <a:t>intended to encourage people to secure personal </a:t>
            </a:r>
            <a:r>
              <a:rPr lang="en-US" sz="3200" dirty="0" smtClean="0">
                <a:latin typeface="Times New Roman" panose="02020603050405020304" pitchFamily="18" charset="0"/>
                <a:cs typeface="Times New Roman" panose="02020603050405020304" pitchFamily="18" charset="0"/>
              </a:rPr>
              <a:t>insurance, reduce the </a:t>
            </a:r>
            <a:r>
              <a:rPr lang="en-US" sz="3200" dirty="0">
                <a:latin typeface="Times New Roman" panose="02020603050405020304" pitchFamily="18" charset="0"/>
                <a:cs typeface="Times New Roman" panose="02020603050405020304" pitchFamily="18" charset="0"/>
              </a:rPr>
              <a:t>size of jury verdicts and control rising insurance rates.</a:t>
            </a:r>
          </a:p>
        </p:txBody>
      </p:sp>
    </p:spTree>
    <p:extLst>
      <p:ext uri="{BB962C8B-B14F-4D97-AF65-F5344CB8AC3E}">
        <p14:creationId xmlns:p14="http://schemas.microsoft.com/office/powerpoint/2010/main" val="1177354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additive="base">
                                        <p:cTn id="2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72714"/>
            <a:ext cx="12192000" cy="73722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endParaRPr>
          </a:p>
        </p:txBody>
      </p:sp>
      <p:sp>
        <p:nvSpPr>
          <p:cNvPr id="2" name="Title 1"/>
          <p:cNvSpPr>
            <a:spLocks noGrp="1"/>
          </p:cNvSpPr>
          <p:nvPr>
            <p:ph type="title"/>
          </p:nvPr>
        </p:nvSpPr>
        <p:spPr>
          <a:xfrm>
            <a:off x="838200" y="365125"/>
            <a:ext cx="10515600" cy="644809"/>
          </a:xfrm>
        </p:spPr>
        <p:txBody>
          <a:bodyPr>
            <a:normAutofit/>
          </a:bodyPr>
          <a:lstStyle/>
          <a:p>
            <a:pPr algn="ctr"/>
            <a:r>
              <a:rPr lang="en-US" dirty="0">
                <a:latin typeface="Times New Roman" panose="02020603050405020304" pitchFamily="18" charset="0"/>
                <a:cs typeface="Times New Roman" panose="02020603050405020304" pitchFamily="18" charset="0"/>
              </a:rPr>
              <a:t>Limiting Instruction </a:t>
            </a:r>
          </a:p>
        </p:txBody>
      </p:sp>
      <p:sp>
        <p:nvSpPr>
          <p:cNvPr id="5" name="Content Placeholder 4"/>
          <p:cNvSpPr txBox="1"/>
          <p:nvPr/>
        </p:nvSpPr>
        <p:spPr>
          <a:xfrm>
            <a:off x="163286" y="3733800"/>
            <a:ext cx="11838214" cy="31241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sz="2000" dirty="0">
              <a:latin typeface="Times New Roman" panose="02020603050405020304" pitchFamily="18" charset="0"/>
              <a:sym typeface="Wingdings" panose="05000000000000000000" pitchFamily="2" charset="2"/>
            </a:endParaRPr>
          </a:p>
          <a:p>
            <a:pPr marL="457200" lvl="1" indent="0">
              <a:buNone/>
            </a:pPr>
            <a:r>
              <a:rPr lang="en-US" sz="3600" dirty="0" smtClean="0">
                <a:latin typeface="Times New Roman" panose="02020603050405020304" pitchFamily="18" charset="0"/>
                <a:cs typeface="Times New Roman" panose="02020603050405020304" pitchFamily="18" charset="0"/>
                <a:sym typeface="Wingdings" panose="05000000000000000000" pitchFamily="2" charset="2"/>
              </a:rPr>
              <a:t>In those jurisdictions and </a:t>
            </a:r>
            <a:r>
              <a:rPr lang="en-US" sz="3600" dirty="0">
                <a:latin typeface="Times New Roman" panose="02020603050405020304" pitchFamily="18" charset="0"/>
                <a:cs typeface="Times New Roman" panose="02020603050405020304" pitchFamily="18" charset="0"/>
                <a:sym typeface="Wingdings" panose="05000000000000000000" pitchFamily="2" charset="2"/>
              </a:rPr>
              <a:t>cases in which collateral source evidence is admissible to show malingering, exaggeration of injury, or assertion of a misleading level of poverty, there must be a limiting instruction to the jury on the relevance of that evidence</a:t>
            </a:r>
            <a:r>
              <a:rPr lang="en-US" sz="36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36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8900" y="1333500"/>
            <a:ext cx="3810000" cy="2286000"/>
          </a:xfrm>
          <a:prstGeom prst="rect">
            <a:avLst/>
          </a:prstGeom>
        </p:spPr>
      </p:pic>
    </p:spTree>
    <p:extLst>
      <p:ext uri="{BB962C8B-B14F-4D97-AF65-F5344CB8AC3E}">
        <p14:creationId xmlns:p14="http://schemas.microsoft.com/office/powerpoint/2010/main" val="1101398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 calcmode="lin" valueType="num">
                                      <p:cBhvr additive="base">
                                        <p:cTn id="15"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864" y="512762"/>
            <a:ext cx="10793971" cy="949325"/>
          </a:xfrm>
        </p:spPr>
        <p:txBody>
          <a:bodyPr>
            <a:normAutofit/>
          </a:bodyPr>
          <a:lstStyle/>
          <a:p>
            <a:pPr algn="ctr"/>
            <a:r>
              <a:rPr lang="en-US" sz="4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TAKEAWAYS</a:t>
            </a:r>
            <a:r>
              <a:rPr lang="en-US" sz="4800" dirty="0" smtClean="0">
                <a:effectLst>
                  <a:outerShdw blurRad="38100" dist="38100" dir="2700000" algn="tl">
                    <a:srgbClr val="000000">
                      <a:alpha val="43137"/>
                    </a:srgbClr>
                  </a:outerShdw>
                </a:effectLst>
              </a:rPr>
              <a:t> </a:t>
            </a:r>
            <a:endParaRPr lang="en-US" sz="4800" dirty="0">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5198095" y="2145828"/>
            <a:ext cx="6126480" cy="4114800"/>
          </a:xfrm>
        </p:spPr>
        <p:txBody>
          <a:bodyPr>
            <a:normAutofit fontScale="77500" lnSpcReduction="20000"/>
          </a:bodyPr>
          <a:lstStyle/>
          <a:p>
            <a:r>
              <a:rPr lang="en-US" sz="5400" dirty="0" smtClean="0">
                <a:latin typeface="Times New Roman" panose="02020603050405020304" pitchFamily="18" charset="0"/>
                <a:cs typeface="Times New Roman" panose="02020603050405020304" pitchFamily="18" charset="0"/>
              </a:rPr>
              <a:t>The collateral source rule is alive and well.</a:t>
            </a:r>
          </a:p>
          <a:p>
            <a:pPr marL="0" indent="0">
              <a:buNone/>
            </a:pPr>
            <a:endParaRPr lang="en-US" sz="5400" dirty="0" smtClean="0">
              <a:latin typeface="Times New Roman" panose="02020603050405020304" pitchFamily="18" charset="0"/>
              <a:cs typeface="Times New Roman" panose="02020603050405020304" pitchFamily="18" charset="0"/>
            </a:endParaRPr>
          </a:p>
          <a:p>
            <a:r>
              <a:rPr lang="en-US" sz="5400" dirty="0" smtClean="0">
                <a:latin typeface="Times New Roman" panose="02020603050405020304" pitchFamily="18" charset="0"/>
                <a:cs typeface="Times New Roman" panose="02020603050405020304" pitchFamily="18" charset="0"/>
              </a:rPr>
              <a:t>No indication of change in near future.</a:t>
            </a:r>
          </a:p>
          <a:p>
            <a:pPr marL="0" indent="0">
              <a:buNone/>
            </a:pPr>
            <a:r>
              <a:rPr lang="en-US" sz="5400" dirty="0" smtClean="0">
                <a:latin typeface="Times New Roman" panose="02020603050405020304" pitchFamily="18" charset="0"/>
                <a:cs typeface="Times New Roman" panose="02020603050405020304" pitchFamily="18" charset="0"/>
              </a:rPr>
              <a:t> </a:t>
            </a:r>
          </a:p>
          <a:p>
            <a:r>
              <a:rPr lang="en-US" sz="5400" dirty="0" smtClean="0">
                <a:latin typeface="Times New Roman" panose="02020603050405020304" pitchFamily="18" charset="0"/>
                <a:cs typeface="Times New Roman" panose="02020603050405020304" pitchFamily="18" charset="0"/>
              </a:rPr>
              <a:t>Win and be creative!</a:t>
            </a:r>
            <a:endParaRPr lang="en-US" sz="5400" dirty="0" smtClean="0">
              <a:latin typeface="Times New Roman" panose="02020603050405020304" pitchFamily="18" charset="0"/>
              <a:cs typeface="Times New Roman" panose="02020603050405020304" pitchFamily="18" charset="0"/>
            </a:endParaRPr>
          </a:p>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6872" y="1847850"/>
            <a:ext cx="2766219" cy="4412778"/>
          </a:xfrm>
          <a:prstGeom prst="rect">
            <a:avLst/>
          </a:prstGeom>
        </p:spPr>
      </p:pic>
    </p:spTree>
    <p:extLst>
      <p:ext uri="{BB962C8B-B14F-4D97-AF65-F5344CB8AC3E}">
        <p14:creationId xmlns:p14="http://schemas.microsoft.com/office/powerpoint/2010/main" val="104518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6">
                                            <p:txEl>
                                              <p:pRg st="0" end="0"/>
                                            </p:txEl>
                                          </p:spTgt>
                                        </p:tgtEl>
                                        <p:attrNameLst>
                                          <p:attrName>style.visibility</p:attrName>
                                        </p:attrNameLst>
                                      </p:cBhvr>
                                      <p:to>
                                        <p:strVal val="visible"/>
                                      </p:to>
                                    </p:set>
                                    <p:animEffect transition="in" filter="barn(inVertical)">
                                      <p:cBhvr>
                                        <p:cTn id="41" dur="500"/>
                                        <p:tgtEl>
                                          <p:spTgt spid="6">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6">
                                            <p:txEl>
                                              <p:pRg st="2" end="2"/>
                                            </p:txEl>
                                          </p:spTgt>
                                        </p:tgtEl>
                                        <p:attrNameLst>
                                          <p:attrName>style.visibility</p:attrName>
                                        </p:attrNameLst>
                                      </p:cBhvr>
                                      <p:to>
                                        <p:strVal val="visible"/>
                                      </p:to>
                                    </p:set>
                                    <p:anim calcmode="lin" valueType="num">
                                      <p:cBhvr additive="base">
                                        <p:cTn id="4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fade">
                                      <p:cBhvr>
                                        <p:cTn id="52" dur="1000"/>
                                        <p:tgtEl>
                                          <p:spTgt spid="6">
                                            <p:txEl>
                                              <p:pRg st="4" end="4"/>
                                            </p:txEl>
                                          </p:spTgt>
                                        </p:tgtEl>
                                      </p:cBhvr>
                                    </p:animEffect>
                                    <p:anim calcmode="lin" valueType="num">
                                      <p:cBhvr>
                                        <p:cTn id="53"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8553" y="576638"/>
            <a:ext cx="5979203" cy="20979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4" descr="Best toy soldiers | FOX31 Den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911" y="3572758"/>
            <a:ext cx="5016486" cy="2821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147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SCOPE of rule</a:t>
            </a:r>
            <a:endParaRPr lang="en-US" sz="4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958916" y="2019180"/>
            <a:ext cx="10582872" cy="4499761"/>
          </a:xfrm>
        </p:spPr>
        <p:txBody>
          <a:bodyPr>
            <a:noAutofit/>
          </a:bodyPr>
          <a:lstStyle/>
          <a:p>
            <a:pPr>
              <a:spcBef>
                <a:spcPts val="2400"/>
              </a:spcBef>
            </a:pPr>
            <a:r>
              <a:rPr lang="en-US" sz="3600" dirty="0" smtClean="0">
                <a:latin typeface="Times New Roman" panose="02020603050405020304" pitchFamily="18" charset="0"/>
                <a:cs typeface="Times New Roman" panose="02020603050405020304" pitchFamily="18" charset="0"/>
              </a:rPr>
              <a:t>Benefits/gifts not deducted from </a:t>
            </a:r>
            <a:r>
              <a:rPr lang="en-US" sz="3600" dirty="0" err="1" smtClean="0">
                <a:latin typeface="Times New Roman" panose="02020603050405020304" pitchFamily="18" charset="0"/>
                <a:cs typeface="Times New Roman" panose="02020603050405020304" pitchFamily="18" charset="0"/>
              </a:rPr>
              <a:t>tortfeasor’s</a:t>
            </a:r>
            <a:r>
              <a:rPr lang="en-US" sz="3600" dirty="0" smtClean="0">
                <a:latin typeface="Times New Roman" panose="02020603050405020304" pitchFamily="18" charset="0"/>
                <a:cs typeface="Times New Roman" panose="02020603050405020304" pitchFamily="18" charset="0"/>
              </a:rPr>
              <a:t> liability.</a:t>
            </a:r>
          </a:p>
          <a:p>
            <a:pPr>
              <a:spcBef>
                <a:spcPts val="2400"/>
              </a:spcBef>
            </a:pPr>
            <a:r>
              <a:rPr lang="en-US" sz="3600" dirty="0" smtClean="0">
                <a:latin typeface="Times New Roman" panose="02020603050405020304" pitchFamily="18" charset="0"/>
                <a:cs typeface="Times New Roman" panose="02020603050405020304" pitchFamily="18" charset="0"/>
              </a:rPr>
              <a:t>Third-party sources are “collateral” and irrelevant in fixing liability.</a:t>
            </a:r>
          </a:p>
          <a:p>
            <a:pPr>
              <a:spcBef>
                <a:spcPts val="2400"/>
              </a:spcBef>
            </a:pPr>
            <a:r>
              <a:rPr lang="en-US" sz="3600" dirty="0" smtClean="0">
                <a:latin typeface="Times New Roman" panose="02020603050405020304" pitchFamily="18" charset="0"/>
                <a:cs typeface="Times New Roman" panose="02020603050405020304" pitchFamily="18" charset="0"/>
              </a:rPr>
              <a:t>Concept? Wrongdoer </a:t>
            </a:r>
            <a:r>
              <a:rPr lang="en-US" sz="3600" dirty="0">
                <a:latin typeface="Times New Roman" panose="02020603050405020304" pitchFamily="18" charset="0"/>
                <a:cs typeface="Times New Roman" panose="02020603050405020304" pitchFamily="18" charset="0"/>
              </a:rPr>
              <a:t>cannot reap the benefit of a contract for which the wrongdoer paid no compensation.</a:t>
            </a:r>
          </a:p>
          <a:p>
            <a:pPr>
              <a:spcBef>
                <a:spcPts val="2400"/>
              </a:spcBef>
            </a:pP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4084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SCOPE OF RULE</a:t>
            </a:r>
            <a:endParaRPr lang="en-US" sz="4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803523" y="2019180"/>
            <a:ext cx="10582872" cy="1134393"/>
          </a:xfrm>
        </p:spPr>
        <p:txBody>
          <a:bodyPr>
            <a:noAutofit/>
          </a:bodyPr>
          <a:lstStyle/>
          <a:p>
            <a:pPr>
              <a:spcBef>
                <a:spcPts val="2400"/>
              </a:spcBef>
            </a:pPr>
            <a:r>
              <a:rPr lang="en-US" sz="3600" dirty="0" smtClean="0">
                <a:latin typeface="Times New Roman" panose="02020603050405020304" pitchFamily="18" charset="0"/>
                <a:cs typeface="Times New Roman" panose="02020603050405020304" pitchFamily="18" charset="0"/>
              </a:rPr>
              <a:t>What’s encompassed?</a:t>
            </a:r>
          </a:p>
          <a:p>
            <a:pPr lvl="1" algn="ctr">
              <a:spcBef>
                <a:spcPts val="2400"/>
              </a:spcBef>
            </a:pPr>
            <a:r>
              <a:rPr lang="en-US" sz="3200" dirty="0" smtClean="0">
                <a:latin typeface="Times New Roman" panose="02020603050405020304" pitchFamily="18" charset="0"/>
                <a:cs typeface="Times New Roman" panose="02020603050405020304" pitchFamily="18" charset="0"/>
              </a:rPr>
              <a:t>Plaintiff’s health insurance benefits.</a:t>
            </a:r>
          </a:p>
          <a:p>
            <a:pPr lvl="1" algn="ctr">
              <a:spcBef>
                <a:spcPts val="2400"/>
              </a:spcBef>
            </a:pPr>
            <a:r>
              <a:rPr lang="en-US" sz="3200" dirty="0" smtClean="0">
                <a:latin typeface="Times New Roman" panose="02020603050405020304" pitchFamily="18" charset="0"/>
                <a:cs typeface="Times New Roman" panose="02020603050405020304" pitchFamily="18" charset="0"/>
              </a:rPr>
              <a:t>Medicare </a:t>
            </a:r>
            <a:r>
              <a:rPr lang="en-US" sz="3200" dirty="0" smtClean="0">
                <a:latin typeface="Times New Roman" panose="02020603050405020304" pitchFamily="18" charset="0"/>
                <a:cs typeface="Times New Roman" panose="02020603050405020304" pitchFamily="18" charset="0"/>
              </a:rPr>
              <a:t>benefits.</a:t>
            </a:r>
          </a:p>
          <a:p>
            <a:pPr lvl="1" algn="ctr">
              <a:spcBef>
                <a:spcPts val="2400"/>
              </a:spcBef>
            </a:pPr>
            <a:r>
              <a:rPr lang="en-US" sz="3200" dirty="0" smtClean="0">
                <a:latin typeface="Times New Roman" panose="02020603050405020304" pitchFamily="18" charset="0"/>
                <a:cs typeface="Times New Roman" panose="02020603050405020304" pitchFamily="18" charset="0"/>
              </a:rPr>
              <a:t>Private disability benefits.</a:t>
            </a:r>
          </a:p>
          <a:p>
            <a:pPr lvl="1" algn="ctr">
              <a:spcBef>
                <a:spcPts val="2400"/>
              </a:spcBef>
            </a:pPr>
            <a:r>
              <a:rPr lang="en-US" sz="3200" dirty="0" smtClean="0">
                <a:latin typeface="Times New Roman" panose="02020603050405020304" pitchFamily="18" charset="0"/>
                <a:cs typeface="Times New Roman" panose="02020603050405020304" pitchFamily="18" charset="0"/>
              </a:rPr>
              <a:t>Social security benefits.</a:t>
            </a:r>
          </a:p>
          <a:p>
            <a:pPr lvl="1" algn="ctr">
              <a:spcBef>
                <a:spcPts val="2400"/>
              </a:spcBef>
            </a:pPr>
            <a:r>
              <a:rPr lang="en-US" sz="3200" dirty="0" smtClean="0">
                <a:latin typeface="Times New Roman" panose="02020603050405020304" pitchFamily="18" charset="0"/>
                <a:cs typeface="Times New Roman" panose="02020603050405020304" pitchFamily="18" charset="0"/>
              </a:rPr>
              <a:t>Retirement benefits.</a:t>
            </a:r>
          </a:p>
        </p:txBody>
      </p:sp>
    </p:spTree>
    <p:extLst>
      <p:ext uri="{BB962C8B-B14F-4D97-AF65-F5344CB8AC3E}">
        <p14:creationId xmlns:p14="http://schemas.microsoft.com/office/powerpoint/2010/main" val="2339440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fade">
                                      <p:cBhvr>
                                        <p:cTn id="26" dur="1000"/>
                                        <p:tgtEl>
                                          <p:spTgt spid="4">
                                            <p:txEl>
                                              <p:pRg st="3" end="3"/>
                                            </p:txEl>
                                          </p:spTgt>
                                        </p:tgtEl>
                                      </p:cBhvr>
                                    </p:animEffect>
                                    <p:anim calcmode="lin" valueType="num">
                                      <p:cBhvr>
                                        <p:cTn id="27"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anim calcmode="lin" valueType="num">
                                      <p:cBhvr additive="base">
                                        <p:cTn id="33"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4">
                                            <p:txEl>
                                              <p:pRg st="5" end="5"/>
                                            </p:txEl>
                                          </p:spTgt>
                                        </p:tgtEl>
                                        <p:attrNameLst>
                                          <p:attrName>style.visibility</p:attrName>
                                        </p:attrNameLst>
                                      </p:cBhvr>
                                      <p:to>
                                        <p:strVal val="visible"/>
                                      </p:to>
                                    </p:set>
                                    <p:animEffect transition="in" filter="fade">
                                      <p:cBhvr>
                                        <p:cTn id="39" dur="1000"/>
                                        <p:tgtEl>
                                          <p:spTgt spid="4">
                                            <p:txEl>
                                              <p:pRg st="5" end="5"/>
                                            </p:txEl>
                                          </p:spTgt>
                                        </p:tgtEl>
                                      </p:cBhvr>
                                    </p:animEffect>
                                    <p:anim calcmode="lin" valueType="num">
                                      <p:cBhvr>
                                        <p:cTn id="4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SCOPE OF RULE</a:t>
            </a:r>
            <a:endParaRPr lang="en-US" sz="48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995142" y="1971160"/>
            <a:ext cx="10582872" cy="4702355"/>
          </a:xfrm>
        </p:spPr>
        <p:txBody>
          <a:bodyPr>
            <a:normAutofit/>
          </a:bodyPr>
          <a:lstStyle/>
          <a:p>
            <a:pPr>
              <a:spcBef>
                <a:spcPts val="2400"/>
              </a:spcBef>
            </a:pPr>
            <a:r>
              <a:rPr lang="en-US" sz="3600" dirty="0" smtClean="0">
                <a:latin typeface="Times New Roman" panose="02020603050405020304" pitchFamily="18" charset="0"/>
                <a:cs typeface="Times New Roman" panose="02020603050405020304" pitchFamily="18" charset="0"/>
              </a:rPr>
              <a:t>In other words, Colorado applies a </a:t>
            </a:r>
            <a:r>
              <a:rPr lang="en-US" sz="3600" u="sng" dirty="0" smtClean="0">
                <a:solidFill>
                  <a:srgbClr val="FFFF00"/>
                </a:solidFill>
                <a:latin typeface="Times New Roman" panose="02020603050405020304" pitchFamily="18" charset="0"/>
                <a:cs typeface="Times New Roman" panose="02020603050405020304" pitchFamily="18" charset="0"/>
              </a:rPr>
              <a:t>very broad </a:t>
            </a:r>
            <a:r>
              <a:rPr lang="en-US" sz="3600" dirty="0" smtClean="0">
                <a:latin typeface="Times New Roman" panose="02020603050405020304" pitchFamily="18" charset="0"/>
                <a:cs typeface="Times New Roman" panose="02020603050405020304" pitchFamily="18" charset="0"/>
              </a:rPr>
              <a:t>collateral source </a:t>
            </a:r>
            <a:r>
              <a:rPr lang="en-US" sz="3600" dirty="0" smtClean="0">
                <a:latin typeface="Times New Roman" panose="02020603050405020304" pitchFamily="18" charset="0"/>
                <a:cs typeface="Times New Roman" panose="02020603050405020304" pitchFamily="18" charset="0"/>
              </a:rPr>
              <a:t>rule.</a:t>
            </a:r>
            <a:endParaRPr lang="en-US" sz="3600" dirty="0" smtClean="0">
              <a:latin typeface="Times New Roman" panose="02020603050405020304" pitchFamily="18" charset="0"/>
              <a:cs typeface="Times New Roman" panose="02020603050405020304" pitchFamily="18" charset="0"/>
            </a:endParaRPr>
          </a:p>
          <a:p>
            <a:pPr>
              <a:spcBef>
                <a:spcPts val="2400"/>
              </a:spcBef>
            </a:pPr>
            <a:r>
              <a:rPr lang="en-US" sz="3600" dirty="0" smtClean="0">
                <a:latin typeface="Times New Roman" panose="02020603050405020304" pitchFamily="18" charset="0"/>
                <a:cs typeface="Times New Roman" panose="02020603050405020304" pitchFamily="18" charset="0"/>
              </a:rPr>
              <a:t>Allows personal injury plaintiffs to claim </a:t>
            </a:r>
            <a:r>
              <a:rPr lang="en-US" sz="3600" u="sng" dirty="0" smtClean="0">
                <a:solidFill>
                  <a:srgbClr val="FFFF00"/>
                </a:solidFill>
                <a:latin typeface="Times New Roman" panose="02020603050405020304" pitchFamily="18" charset="0"/>
                <a:cs typeface="Times New Roman" panose="02020603050405020304" pitchFamily="18" charset="0"/>
              </a:rPr>
              <a:t>the full amounts charged</a:t>
            </a:r>
            <a:r>
              <a:rPr lang="en-US" sz="3600" dirty="0" smtClean="0">
                <a:solidFill>
                  <a:srgbClr val="FFFF00"/>
                </a:solidFill>
                <a:latin typeface="Times New Roman" panose="02020603050405020304" pitchFamily="18" charset="0"/>
                <a:cs typeface="Times New Roman" panose="02020603050405020304" pitchFamily="18" charset="0"/>
              </a:rPr>
              <a:t> </a:t>
            </a:r>
            <a:r>
              <a:rPr lang="en-US" sz="3600" dirty="0" smtClean="0">
                <a:latin typeface="Times New Roman" panose="02020603050405020304" pitchFamily="18" charset="0"/>
                <a:cs typeface="Times New Roman" panose="02020603050405020304" pitchFamily="18" charset="0"/>
              </a:rPr>
              <a:t>by their health care providers as damages.</a:t>
            </a:r>
          </a:p>
        </p:txBody>
      </p:sp>
    </p:spTree>
    <p:extLst>
      <p:ext uri="{BB962C8B-B14F-4D97-AF65-F5344CB8AC3E}">
        <p14:creationId xmlns:p14="http://schemas.microsoft.com/office/powerpoint/2010/main" val="3225064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5673" y="2484582"/>
            <a:ext cx="8968509" cy="840230"/>
          </a:xfrm>
          <a:prstGeom prst="rect">
            <a:avLst/>
          </a:prstGeom>
        </p:spPr>
        <p:txBody>
          <a:bodyPr wrap="square">
            <a:spAutoFit/>
          </a:bodyPr>
          <a:lstStyle/>
          <a:p>
            <a:pPr lvl="0" algn="ctr" defTabSz="914400">
              <a:lnSpc>
                <a:spcPct val="90000"/>
              </a:lnSpc>
              <a:spcBef>
                <a:spcPts val="1000"/>
              </a:spcBef>
            </a:pPr>
            <a:r>
              <a:rPr lang="en-US" sz="5400" b="1" dirty="0" smtClean="0">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IT WORKS</a:t>
            </a:r>
            <a:endParaRPr lang="en-US" sz="5400" b="1"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1167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0.02.14"/>
  <p:tag name="AS_TITLE" val="Aspose.Slides for .NET 4.0 Client Profile"/>
  <p:tag name="AS_VERSION" val="20.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0</TotalTime>
  <Words>3954</Words>
  <Application>Microsoft Office PowerPoint</Application>
  <PresentationFormat>Widescreen</PresentationFormat>
  <Paragraphs>344</Paragraphs>
  <Slides>56</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Calibri</vt:lpstr>
      <vt:lpstr>Palatino Linotype</vt:lpstr>
      <vt:lpstr>Times New Roman</vt:lpstr>
      <vt:lpstr>Verdana</vt:lpstr>
      <vt:lpstr>Wingdings</vt:lpstr>
      <vt:lpstr>Banded</vt:lpstr>
      <vt:lpstr>PowerPoint Presentation</vt:lpstr>
      <vt:lpstr>PowerPoint Presentation</vt:lpstr>
      <vt:lpstr>GENERAL RULE </vt:lpstr>
      <vt:lpstr>what is a “collateral source”? </vt:lpstr>
      <vt:lpstr>SCOPE of rule</vt:lpstr>
      <vt:lpstr>SCOPE of rule</vt:lpstr>
      <vt:lpstr>SCOPE OF RULE</vt:lpstr>
      <vt:lpstr>SCOPE OF RULE</vt:lpstr>
      <vt:lpstr>PowerPoint Presentation</vt:lpstr>
      <vt:lpstr>PRE-VERDICT OPERATION</vt:lpstr>
      <vt:lpstr>“REASONABLE VALUE”?</vt:lpstr>
      <vt:lpstr>“REASONABLE VALUE”?</vt:lpstr>
      <vt:lpstr>“REASONABLE VALUE”?</vt:lpstr>
      <vt:lpstr>“REASONABLE VALUE”?</vt:lpstr>
      <vt:lpstr>POST-VERDICT OPERATION</vt:lpstr>
      <vt:lpstr>POST-VERDICT OPERATION</vt:lpstr>
      <vt:lpstr>POST-VERDICT OPERATION</vt:lpstr>
      <vt:lpstr>POST-VERDICT OPERATION</vt:lpstr>
      <vt:lpstr>POST-VERDICT OPERATION</vt:lpstr>
      <vt:lpstr>PowerPoint Presentation</vt:lpstr>
      <vt:lpstr>PowerPoint Presentation</vt:lpstr>
      <vt:lpstr>EXCEPTIONS</vt:lpstr>
      <vt:lpstr>Workers’ Compensation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Medical Finance Company Liens</vt:lpstr>
      <vt:lpstr>PowerPoint Presentation</vt:lpstr>
      <vt:lpstr>PowerPoint Presentation</vt:lpstr>
      <vt:lpstr>PowerPoint Presentation</vt:lpstr>
      <vt:lpstr>Other Recent helpful case law</vt:lpstr>
      <vt:lpstr>PRACTICE POINTERS</vt:lpstr>
      <vt:lpstr>ANY WAY AROUND IT?</vt:lpstr>
      <vt:lpstr>SO WHAT CAN WE DO?</vt:lpstr>
      <vt:lpstr>PowerPoint Presentation</vt:lpstr>
      <vt:lpstr>PowerPoint Presentation</vt:lpstr>
      <vt:lpstr>Abolished or ABROGATed</vt:lpstr>
      <vt:lpstr>ROBUST EXCEPTIONS</vt:lpstr>
      <vt:lpstr>MALINGERING/EXAGGERATION</vt:lpstr>
      <vt:lpstr>EXAGGERATED FINANCIAL DISTRESS</vt:lpstr>
      <vt:lpstr>MEDICAL MALPRACTICE</vt:lpstr>
      <vt:lpstr>MEDICAL MALPRACTICE</vt:lpstr>
      <vt:lpstr>MEDICAL MALPRACTICE</vt:lpstr>
      <vt:lpstr>MEDICAL MALPRACTICE</vt:lpstr>
      <vt:lpstr>REBUT PLAINTIFF’S TESTIMONY THAT HE/SHE PAID</vt:lpstr>
      <vt:lpstr>PRIVATE INSURANCE exception</vt:lpstr>
      <vt:lpstr>Limiting Instruction </vt:lpstr>
      <vt:lpstr>TAKEAWAYS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cp:lastPrinted>1601-01-01T00:00:00Z</cp:lastPrinted>
  <dcterms:created xsi:type="dcterms:W3CDTF">1601-01-01T00:00:00Z</dcterms:created>
  <dcterms:modified xsi:type="dcterms:W3CDTF">2022-08-04T16:31:10Z</dcterms:modified>
</cp:coreProperties>
</file>